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78" r:id="rId4"/>
    <p:sldId id="279" r:id="rId5"/>
    <p:sldId id="258" r:id="rId6"/>
    <p:sldId id="259" r:id="rId7"/>
    <p:sldId id="260" r:id="rId8"/>
    <p:sldId id="261" r:id="rId9"/>
    <p:sldId id="263" r:id="rId10"/>
    <p:sldId id="262" r:id="rId11"/>
    <p:sldId id="286" r:id="rId12"/>
    <p:sldId id="284" r:id="rId13"/>
    <p:sldId id="264" r:id="rId14"/>
    <p:sldId id="268" r:id="rId15"/>
    <p:sldId id="266" r:id="rId16"/>
    <p:sldId id="265" r:id="rId17"/>
    <p:sldId id="269" r:id="rId18"/>
    <p:sldId id="275" r:id="rId19"/>
    <p:sldId id="280" r:id="rId20"/>
    <p:sldId id="276" r:id="rId21"/>
    <p:sldId id="277" r:id="rId22"/>
    <p:sldId id="282" r:id="rId23"/>
    <p:sldId id="288" r:id="rId24"/>
    <p:sldId id="270" r:id="rId25"/>
    <p:sldId id="289" r:id="rId26"/>
    <p:sldId id="290" r:id="rId27"/>
    <p:sldId id="291" r:id="rId28"/>
    <p:sldId id="292" r:id="rId29"/>
    <p:sldId id="293" r:id="rId30"/>
    <p:sldId id="295" r:id="rId31"/>
    <p:sldId id="294" r:id="rId32"/>
    <p:sldId id="296" r:id="rId33"/>
    <p:sldId id="301" r:id="rId34"/>
    <p:sldId id="299" r:id="rId35"/>
    <p:sldId id="304" r:id="rId36"/>
    <p:sldId id="305" r:id="rId37"/>
    <p:sldId id="300" r:id="rId38"/>
    <p:sldId id="297" r:id="rId39"/>
    <p:sldId id="298" r:id="rId40"/>
    <p:sldId id="302" r:id="rId41"/>
    <p:sldId id="306" r:id="rId42"/>
    <p:sldId id="307" r:id="rId43"/>
    <p:sldId id="308" r:id="rId44"/>
    <p:sldId id="310" r:id="rId45"/>
    <p:sldId id="311" r:id="rId46"/>
    <p:sldId id="312" r:id="rId47"/>
    <p:sldId id="313" r:id="rId48"/>
    <p:sldId id="314" r:id="rId49"/>
    <p:sldId id="315" r:id="rId50"/>
    <p:sldId id="316" r:id="rId51"/>
    <p:sldId id="317" r:id="rId52"/>
    <p:sldId id="318" r:id="rId53"/>
    <p:sldId id="320"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0" autoAdjust="0"/>
    <p:restoredTop sz="94660"/>
  </p:normalViewPr>
  <p:slideViewPr>
    <p:cSldViewPr snapToGrid="0">
      <p:cViewPr varScale="1">
        <p:scale>
          <a:sx n="64" d="100"/>
          <a:sy n="64" d="100"/>
        </p:scale>
        <p:origin x="1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F9D38-B4CC-42DB-ABC4-38E5917C5279}" type="datetimeFigureOut">
              <a:rPr lang="ko-KR" altLang="en-US" smtClean="0"/>
              <a:t>2021-06-26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57A36-AC42-4EAB-ABAE-324ADC762D5E}" type="slidenum">
              <a:rPr lang="ko-KR" altLang="en-US" smtClean="0"/>
              <a:t>‹#›</a:t>
            </a:fld>
            <a:endParaRPr lang="ko-KR" altLang="en-US"/>
          </a:p>
        </p:txBody>
      </p:sp>
    </p:spTree>
    <p:extLst>
      <p:ext uri="{BB962C8B-B14F-4D97-AF65-F5344CB8AC3E}">
        <p14:creationId xmlns:p14="http://schemas.microsoft.com/office/powerpoint/2010/main" val="1391653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a:t>
            </a:fld>
            <a:endParaRPr lang="ko-KR" altLang="en-US"/>
          </a:p>
        </p:txBody>
      </p:sp>
    </p:spTree>
    <p:extLst>
      <p:ext uri="{BB962C8B-B14F-4D97-AF65-F5344CB8AC3E}">
        <p14:creationId xmlns:p14="http://schemas.microsoft.com/office/powerpoint/2010/main" val="2397256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48</a:t>
            </a:fld>
            <a:endParaRPr lang="ko-KR" altLang="en-US"/>
          </a:p>
        </p:txBody>
      </p:sp>
    </p:spTree>
    <p:extLst>
      <p:ext uri="{BB962C8B-B14F-4D97-AF65-F5344CB8AC3E}">
        <p14:creationId xmlns:p14="http://schemas.microsoft.com/office/powerpoint/2010/main" val="66669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49</a:t>
            </a:fld>
            <a:endParaRPr lang="ko-KR" altLang="en-US"/>
          </a:p>
        </p:txBody>
      </p:sp>
    </p:spTree>
    <p:extLst>
      <p:ext uri="{BB962C8B-B14F-4D97-AF65-F5344CB8AC3E}">
        <p14:creationId xmlns:p14="http://schemas.microsoft.com/office/powerpoint/2010/main" val="76434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50</a:t>
            </a:fld>
            <a:endParaRPr lang="ko-KR" altLang="en-US"/>
          </a:p>
        </p:txBody>
      </p:sp>
    </p:spTree>
    <p:extLst>
      <p:ext uri="{BB962C8B-B14F-4D97-AF65-F5344CB8AC3E}">
        <p14:creationId xmlns:p14="http://schemas.microsoft.com/office/powerpoint/2010/main" val="3898324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51</a:t>
            </a:fld>
            <a:endParaRPr lang="ko-KR" altLang="en-US"/>
          </a:p>
        </p:txBody>
      </p:sp>
    </p:spTree>
    <p:extLst>
      <p:ext uri="{BB962C8B-B14F-4D97-AF65-F5344CB8AC3E}">
        <p14:creationId xmlns:p14="http://schemas.microsoft.com/office/powerpoint/2010/main" val="215596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52</a:t>
            </a:fld>
            <a:endParaRPr lang="ko-KR" altLang="en-US"/>
          </a:p>
        </p:txBody>
      </p:sp>
    </p:spTree>
    <p:extLst>
      <p:ext uri="{BB962C8B-B14F-4D97-AF65-F5344CB8AC3E}">
        <p14:creationId xmlns:p14="http://schemas.microsoft.com/office/powerpoint/2010/main" val="2531354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53</a:t>
            </a:fld>
            <a:endParaRPr lang="ko-KR" altLang="en-US"/>
          </a:p>
        </p:txBody>
      </p:sp>
    </p:spTree>
    <p:extLst>
      <p:ext uri="{BB962C8B-B14F-4D97-AF65-F5344CB8AC3E}">
        <p14:creationId xmlns:p14="http://schemas.microsoft.com/office/powerpoint/2010/main" val="1161202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5</a:t>
            </a:fld>
            <a:endParaRPr lang="ko-KR" altLang="en-US"/>
          </a:p>
        </p:txBody>
      </p:sp>
    </p:spTree>
    <p:extLst>
      <p:ext uri="{BB962C8B-B14F-4D97-AF65-F5344CB8AC3E}">
        <p14:creationId xmlns:p14="http://schemas.microsoft.com/office/powerpoint/2010/main" val="157460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41</a:t>
            </a:fld>
            <a:endParaRPr lang="ko-KR" altLang="en-US"/>
          </a:p>
        </p:txBody>
      </p:sp>
    </p:spTree>
    <p:extLst>
      <p:ext uri="{BB962C8B-B14F-4D97-AF65-F5344CB8AC3E}">
        <p14:creationId xmlns:p14="http://schemas.microsoft.com/office/powerpoint/2010/main" val="2929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42</a:t>
            </a:fld>
            <a:endParaRPr lang="ko-KR" altLang="en-US"/>
          </a:p>
        </p:txBody>
      </p:sp>
    </p:spTree>
    <p:extLst>
      <p:ext uri="{BB962C8B-B14F-4D97-AF65-F5344CB8AC3E}">
        <p14:creationId xmlns:p14="http://schemas.microsoft.com/office/powerpoint/2010/main" val="228870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43</a:t>
            </a:fld>
            <a:endParaRPr lang="ko-KR" altLang="en-US"/>
          </a:p>
        </p:txBody>
      </p:sp>
    </p:spTree>
    <p:extLst>
      <p:ext uri="{BB962C8B-B14F-4D97-AF65-F5344CB8AC3E}">
        <p14:creationId xmlns:p14="http://schemas.microsoft.com/office/powerpoint/2010/main" val="112935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44</a:t>
            </a:fld>
            <a:endParaRPr lang="ko-KR" altLang="en-US"/>
          </a:p>
        </p:txBody>
      </p:sp>
    </p:spTree>
    <p:extLst>
      <p:ext uri="{BB962C8B-B14F-4D97-AF65-F5344CB8AC3E}">
        <p14:creationId xmlns:p14="http://schemas.microsoft.com/office/powerpoint/2010/main" val="225799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45</a:t>
            </a:fld>
            <a:endParaRPr lang="ko-KR" altLang="en-US"/>
          </a:p>
        </p:txBody>
      </p:sp>
    </p:spTree>
    <p:extLst>
      <p:ext uri="{BB962C8B-B14F-4D97-AF65-F5344CB8AC3E}">
        <p14:creationId xmlns:p14="http://schemas.microsoft.com/office/powerpoint/2010/main" val="331894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46</a:t>
            </a:fld>
            <a:endParaRPr lang="ko-KR" altLang="en-US"/>
          </a:p>
        </p:txBody>
      </p:sp>
    </p:spTree>
    <p:extLst>
      <p:ext uri="{BB962C8B-B14F-4D97-AF65-F5344CB8AC3E}">
        <p14:creationId xmlns:p14="http://schemas.microsoft.com/office/powerpoint/2010/main" val="315019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82657A36-AC42-4EAB-ABAE-324ADC762D5E}" type="slidenum">
              <a:rPr lang="ko-KR" altLang="en-US" smtClean="0"/>
              <a:t>47</a:t>
            </a:fld>
            <a:endParaRPr lang="ko-KR" altLang="en-US"/>
          </a:p>
        </p:txBody>
      </p:sp>
    </p:spTree>
    <p:extLst>
      <p:ext uri="{BB962C8B-B14F-4D97-AF65-F5344CB8AC3E}">
        <p14:creationId xmlns:p14="http://schemas.microsoft.com/office/powerpoint/2010/main" val="1724295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ko-KR" altLang="en-US"/>
          </a:p>
        </p:txBody>
      </p:sp>
      <p:sp>
        <p:nvSpPr>
          <p:cNvPr id="4" name="날짜 개체 틀 3"/>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179906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7110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395378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238563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날짜 개체 틀 3"/>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2722592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3212295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63427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195639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131027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204593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날짜 개체 틀 4"/>
          <p:cNvSpPr>
            <a:spLocks noGrp="1"/>
          </p:cNvSpPr>
          <p:nvPr>
            <p:ph type="dt" sz="half" idx="10"/>
          </p:nvPr>
        </p:nvSpPr>
        <p:spPr/>
        <p:txBody>
          <a:bodyPr/>
          <a:lstStyle/>
          <a:p>
            <a:fld id="{DE33BC20-F894-4D3A-8A8F-D7DBA7E9CBBB}" type="datetimeFigureOut">
              <a:rPr lang="ko-KR" altLang="en-US" smtClean="0"/>
              <a:t>2021-06-26</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1061365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3BC20-F894-4D3A-8A8F-D7DBA7E9CBBB}" type="datetimeFigureOut">
              <a:rPr lang="ko-KR" altLang="en-US" smtClean="0"/>
              <a:t>2021-06-26</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2B04C6-4B2C-4FF5-AE52-0B8E4680C58A}" type="slidenum">
              <a:rPr lang="ko-KR" altLang="en-US" smtClean="0"/>
              <a:t>‹#›</a:t>
            </a:fld>
            <a:endParaRPr lang="ko-KR" altLang="en-US"/>
          </a:p>
        </p:txBody>
      </p:sp>
    </p:spTree>
    <p:extLst>
      <p:ext uri="{BB962C8B-B14F-4D97-AF65-F5344CB8AC3E}">
        <p14:creationId xmlns:p14="http://schemas.microsoft.com/office/powerpoint/2010/main" val="1285530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umap-learn.readthedocs.io/en/latest/how_umap_works.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nq6iPZVUxZ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dirty="0" smtClean="0"/>
              <a:t>UMAP: Uniform Manifold Approximation and Projection for Dimension Reduction </a:t>
            </a:r>
            <a:endParaRPr lang="ko-KR" altLang="en-US" dirty="0"/>
          </a:p>
        </p:txBody>
      </p:sp>
      <p:sp>
        <p:nvSpPr>
          <p:cNvPr id="3" name="부제목 2"/>
          <p:cNvSpPr>
            <a:spLocks noGrp="1"/>
          </p:cNvSpPr>
          <p:nvPr>
            <p:ph type="subTitle" idx="1"/>
          </p:nvPr>
        </p:nvSpPr>
        <p:spPr/>
        <p:txBody>
          <a:bodyPr/>
          <a:lstStyle/>
          <a:p>
            <a:r>
              <a:rPr lang="en-US" altLang="ko-KR" dirty="0" err="1" smtClean="0"/>
              <a:t>GwangWoo</a:t>
            </a:r>
            <a:r>
              <a:rPr lang="en-US" altLang="ko-KR" dirty="0" smtClean="0"/>
              <a:t> Kim</a:t>
            </a:r>
          </a:p>
          <a:p>
            <a:r>
              <a:rPr lang="en-US" altLang="ko-KR" dirty="0" smtClean="0"/>
              <a:t>July 1, 2021</a:t>
            </a:r>
            <a:endParaRPr lang="ko-KR" altLang="en-US" dirty="0"/>
          </a:p>
        </p:txBody>
      </p:sp>
    </p:spTree>
    <p:extLst>
      <p:ext uri="{BB962C8B-B14F-4D97-AF65-F5344CB8AC3E}">
        <p14:creationId xmlns:p14="http://schemas.microsoft.com/office/powerpoint/2010/main" val="388864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5" name="그림 4"/>
          <p:cNvPicPr>
            <a:picLocks noChangeAspect="1"/>
          </p:cNvPicPr>
          <p:nvPr/>
        </p:nvPicPr>
        <p:blipFill>
          <a:blip r:embed="rId2"/>
          <a:stretch>
            <a:fillRect/>
          </a:stretch>
        </p:blipFill>
        <p:spPr>
          <a:xfrm>
            <a:off x="2207223" y="2373588"/>
            <a:ext cx="7777554" cy="4356064"/>
          </a:xfrm>
          <a:prstGeom prst="rect">
            <a:avLst/>
          </a:prstGeom>
        </p:spPr>
      </p:pic>
      <p:pic>
        <p:nvPicPr>
          <p:cNvPr id="17" name="그림 16"/>
          <p:cNvPicPr>
            <a:picLocks noChangeAspect="1"/>
          </p:cNvPicPr>
          <p:nvPr/>
        </p:nvPicPr>
        <p:blipFill>
          <a:blip r:embed="rId3"/>
          <a:stretch>
            <a:fillRect/>
          </a:stretch>
        </p:blipFill>
        <p:spPr>
          <a:xfrm>
            <a:off x="689115" y="1392513"/>
            <a:ext cx="7562850" cy="981075"/>
          </a:xfrm>
          <a:prstGeom prst="rect">
            <a:avLst/>
          </a:prstGeom>
        </p:spPr>
      </p:pic>
    </p:spTree>
    <p:extLst>
      <p:ext uri="{BB962C8B-B14F-4D97-AF65-F5344CB8AC3E}">
        <p14:creationId xmlns:p14="http://schemas.microsoft.com/office/powerpoint/2010/main" val="2701989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223" y="2537137"/>
            <a:ext cx="7777554" cy="4320863"/>
          </a:xfrm>
          <a:prstGeom prst="rect">
            <a:avLst/>
          </a:prstGeom>
        </p:spPr>
      </p:pic>
      <p:pic>
        <p:nvPicPr>
          <p:cNvPr id="3" name="그림 2"/>
          <p:cNvPicPr>
            <a:picLocks noChangeAspect="1"/>
          </p:cNvPicPr>
          <p:nvPr/>
        </p:nvPicPr>
        <p:blipFill>
          <a:blip r:embed="rId3"/>
          <a:stretch>
            <a:fillRect/>
          </a:stretch>
        </p:blipFill>
        <p:spPr>
          <a:xfrm>
            <a:off x="0" y="1464676"/>
            <a:ext cx="11938571" cy="1152525"/>
          </a:xfrm>
          <a:prstGeom prst="rect">
            <a:avLst/>
          </a:prstGeom>
        </p:spPr>
      </p:pic>
    </p:spTree>
    <p:extLst>
      <p:ext uri="{BB962C8B-B14F-4D97-AF65-F5344CB8AC3E}">
        <p14:creationId xmlns:p14="http://schemas.microsoft.com/office/powerpoint/2010/main" val="4089353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2"/>
          <a:stretch>
            <a:fillRect/>
          </a:stretch>
        </p:blipFill>
        <p:spPr>
          <a:xfrm>
            <a:off x="468331" y="1690688"/>
            <a:ext cx="10885469" cy="4848225"/>
          </a:xfrm>
          <a:prstGeom prst="rect">
            <a:avLst/>
          </a:prstGeom>
        </p:spPr>
      </p:pic>
    </p:spTree>
    <p:extLst>
      <p:ext uri="{BB962C8B-B14F-4D97-AF65-F5344CB8AC3E}">
        <p14:creationId xmlns:p14="http://schemas.microsoft.com/office/powerpoint/2010/main" val="378404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10" name="그림 9"/>
          <p:cNvPicPr>
            <a:picLocks noChangeAspect="1"/>
          </p:cNvPicPr>
          <p:nvPr/>
        </p:nvPicPr>
        <p:blipFill>
          <a:blip r:embed="rId2"/>
          <a:stretch>
            <a:fillRect/>
          </a:stretch>
        </p:blipFill>
        <p:spPr>
          <a:xfrm>
            <a:off x="2869352" y="3097353"/>
            <a:ext cx="6453295" cy="3432187"/>
          </a:xfrm>
          <a:prstGeom prst="rect">
            <a:avLst/>
          </a:prstGeom>
        </p:spPr>
      </p:pic>
      <p:pic>
        <p:nvPicPr>
          <p:cNvPr id="11" name="그림 10"/>
          <p:cNvPicPr>
            <a:picLocks noChangeAspect="1"/>
          </p:cNvPicPr>
          <p:nvPr/>
        </p:nvPicPr>
        <p:blipFill>
          <a:blip r:embed="rId3"/>
          <a:stretch>
            <a:fillRect/>
          </a:stretch>
        </p:blipFill>
        <p:spPr>
          <a:xfrm>
            <a:off x="266244" y="1516203"/>
            <a:ext cx="11659510" cy="1581150"/>
          </a:xfrm>
          <a:prstGeom prst="rect">
            <a:avLst/>
          </a:prstGeom>
        </p:spPr>
      </p:pic>
    </p:spTree>
    <p:extLst>
      <p:ext uri="{BB962C8B-B14F-4D97-AF65-F5344CB8AC3E}">
        <p14:creationId xmlns:p14="http://schemas.microsoft.com/office/powerpoint/2010/main" val="3009311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4" name="그림 3"/>
          <p:cNvPicPr>
            <a:picLocks noChangeAspect="1"/>
          </p:cNvPicPr>
          <p:nvPr/>
        </p:nvPicPr>
        <p:blipFill>
          <a:blip r:embed="rId2"/>
          <a:stretch>
            <a:fillRect/>
          </a:stretch>
        </p:blipFill>
        <p:spPr>
          <a:xfrm>
            <a:off x="275394" y="1690688"/>
            <a:ext cx="11641209" cy="1296348"/>
          </a:xfrm>
          <a:prstGeom prst="rect">
            <a:avLst/>
          </a:prstGeom>
        </p:spPr>
      </p:pic>
      <p:pic>
        <p:nvPicPr>
          <p:cNvPr id="5" name="그림 4"/>
          <p:cNvPicPr>
            <a:picLocks noChangeAspect="1"/>
          </p:cNvPicPr>
          <p:nvPr/>
        </p:nvPicPr>
        <p:blipFill>
          <a:blip r:embed="rId3"/>
          <a:stretch>
            <a:fillRect/>
          </a:stretch>
        </p:blipFill>
        <p:spPr>
          <a:xfrm>
            <a:off x="3030213" y="3089776"/>
            <a:ext cx="6131570" cy="3429731"/>
          </a:xfrm>
          <a:prstGeom prst="rect">
            <a:avLst/>
          </a:prstGeom>
        </p:spPr>
      </p:pic>
      <p:sp>
        <p:nvSpPr>
          <p:cNvPr id="6" name="직사각형 5"/>
          <p:cNvSpPr/>
          <p:nvPr/>
        </p:nvSpPr>
        <p:spPr>
          <a:xfrm>
            <a:off x="3935897" y="2080444"/>
            <a:ext cx="496366" cy="51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464287" y="2597279"/>
            <a:ext cx="3478696" cy="404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0151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2"/>
          <a:stretch>
            <a:fillRect/>
          </a:stretch>
        </p:blipFill>
        <p:spPr>
          <a:xfrm>
            <a:off x="803007" y="2147888"/>
            <a:ext cx="10585985" cy="2931008"/>
          </a:xfrm>
          <a:prstGeom prst="rect">
            <a:avLst/>
          </a:prstGeom>
        </p:spPr>
      </p:pic>
    </p:spTree>
    <p:extLst>
      <p:ext uri="{BB962C8B-B14F-4D97-AF65-F5344CB8AC3E}">
        <p14:creationId xmlns:p14="http://schemas.microsoft.com/office/powerpoint/2010/main" val="230965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sp>
        <p:nvSpPr>
          <p:cNvPr id="4" name="직사각형 3"/>
          <p:cNvSpPr/>
          <p:nvPr/>
        </p:nvSpPr>
        <p:spPr>
          <a:xfrm>
            <a:off x="112644" y="1498418"/>
            <a:ext cx="11774556" cy="1424724"/>
          </a:xfrm>
          <a:prstGeom prst="rect">
            <a:avLst/>
          </a:prstGeom>
        </p:spPr>
        <p:txBody>
          <a:bodyPr wrap="square">
            <a:spAutoFit/>
          </a:bodyPr>
          <a:lstStyle/>
          <a:p>
            <a:r>
              <a:rPr lang="en-US" altLang="ko-KR" sz="2800" dirty="0" smtClean="0"/>
              <a:t>The cost is that we now have an independent notion of distance for each and every point in the data, and these notions of distance may not be compatible.</a:t>
            </a:r>
            <a:endParaRPr lang="ko-KR" altLang="en-US" sz="2800" dirty="0"/>
          </a:p>
        </p:txBody>
      </p:sp>
      <p:pic>
        <p:nvPicPr>
          <p:cNvPr id="6" name="그림 5"/>
          <p:cNvPicPr>
            <a:picLocks noChangeAspect="1"/>
          </p:cNvPicPr>
          <p:nvPr/>
        </p:nvPicPr>
        <p:blipFill>
          <a:blip r:embed="rId2"/>
          <a:stretch>
            <a:fillRect/>
          </a:stretch>
        </p:blipFill>
        <p:spPr>
          <a:xfrm>
            <a:off x="3030213" y="3089776"/>
            <a:ext cx="6131570" cy="3429731"/>
          </a:xfrm>
          <a:prstGeom prst="rect">
            <a:avLst/>
          </a:prstGeom>
        </p:spPr>
      </p:pic>
    </p:spTree>
    <p:extLst>
      <p:ext uri="{BB962C8B-B14F-4D97-AF65-F5344CB8AC3E}">
        <p14:creationId xmlns:p14="http://schemas.microsoft.com/office/powerpoint/2010/main" val="23425644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2"/>
          <a:stretch>
            <a:fillRect/>
          </a:stretch>
        </p:blipFill>
        <p:spPr>
          <a:xfrm>
            <a:off x="379288" y="1690688"/>
            <a:ext cx="11281881" cy="1190625"/>
          </a:xfrm>
          <a:prstGeom prst="rect">
            <a:avLst/>
          </a:prstGeom>
        </p:spPr>
      </p:pic>
    </p:spTree>
    <p:extLst>
      <p:ext uri="{BB962C8B-B14F-4D97-AF65-F5344CB8AC3E}">
        <p14:creationId xmlns:p14="http://schemas.microsoft.com/office/powerpoint/2010/main" val="21658330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a:stretch>
            <a:fillRect/>
          </a:stretch>
        </p:blipFill>
        <p:spPr>
          <a:xfrm>
            <a:off x="2647950" y="5972611"/>
            <a:ext cx="3448050" cy="847725"/>
          </a:xfrm>
          <a:prstGeom prst="rect">
            <a:avLst/>
          </a:prstGeom>
        </p:spPr>
      </p:pic>
      <p:pic>
        <p:nvPicPr>
          <p:cNvPr id="13" name="그림 12"/>
          <p:cNvPicPr>
            <a:picLocks noChangeAspect="1"/>
          </p:cNvPicPr>
          <p:nvPr/>
        </p:nvPicPr>
        <p:blipFill>
          <a:blip r:embed="rId3"/>
          <a:stretch>
            <a:fillRect/>
          </a:stretch>
        </p:blipFill>
        <p:spPr>
          <a:xfrm>
            <a:off x="4017159" y="5333539"/>
            <a:ext cx="666750" cy="714375"/>
          </a:xfrm>
          <a:prstGeom prst="rect">
            <a:avLst/>
          </a:prstGeom>
        </p:spPr>
      </p:pic>
      <p:pic>
        <p:nvPicPr>
          <p:cNvPr id="4" name="그림 3"/>
          <p:cNvPicPr>
            <a:picLocks noChangeAspect="1"/>
          </p:cNvPicPr>
          <p:nvPr/>
        </p:nvPicPr>
        <p:blipFill>
          <a:blip r:embed="rId4"/>
          <a:stretch>
            <a:fillRect/>
          </a:stretch>
        </p:blipFill>
        <p:spPr>
          <a:xfrm>
            <a:off x="4933677" y="2830351"/>
            <a:ext cx="1743075" cy="819150"/>
          </a:xfrm>
          <a:prstGeom prst="rect">
            <a:avLst/>
          </a:prstGeom>
        </p:spPr>
      </p:pic>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5"/>
          <a:stretch>
            <a:fillRect/>
          </a:stretch>
        </p:blipFill>
        <p:spPr>
          <a:xfrm>
            <a:off x="379288" y="1690688"/>
            <a:ext cx="11281881" cy="1190625"/>
          </a:xfrm>
          <a:prstGeom prst="rect">
            <a:avLst/>
          </a:prstGeom>
        </p:spPr>
      </p:pic>
      <p:sp>
        <p:nvSpPr>
          <p:cNvPr id="7" name="타원 6"/>
          <p:cNvSpPr/>
          <p:nvPr/>
        </p:nvSpPr>
        <p:spPr>
          <a:xfrm>
            <a:off x="5740401" y="4636430"/>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6"/>
          <a:stretch>
            <a:fillRect/>
          </a:stretch>
        </p:blipFill>
        <p:spPr>
          <a:xfrm>
            <a:off x="5485205" y="4821365"/>
            <a:ext cx="695325" cy="666750"/>
          </a:xfrm>
          <a:prstGeom prst="rect">
            <a:avLst/>
          </a:prstGeom>
        </p:spPr>
      </p:pic>
      <p:sp>
        <p:nvSpPr>
          <p:cNvPr id="6" name="타원 5"/>
          <p:cNvSpPr/>
          <p:nvPr/>
        </p:nvSpPr>
        <p:spPr>
          <a:xfrm>
            <a:off x="2591999" y="2845396"/>
            <a:ext cx="6426433" cy="35880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832224" y="3816383"/>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4165599" y="5121325"/>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7300844" y="4114408"/>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7208376" y="5615123"/>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563168" y="5889513"/>
            <a:ext cx="1574731" cy="369332"/>
          </a:xfrm>
          <a:prstGeom prst="rect">
            <a:avLst/>
          </a:prstGeom>
        </p:spPr>
        <p:txBody>
          <a:bodyPr wrap="square">
            <a:spAutoFit/>
          </a:bodyPr>
          <a:lstStyle/>
          <a:p>
            <a:r>
              <a:rPr lang="en-US" altLang="ko-KR" dirty="0" smtClean="0"/>
              <a:t>Warning</a:t>
            </a:r>
            <a:endParaRPr lang="ko-KR" altLang="en-US" dirty="0"/>
          </a:p>
        </p:txBody>
      </p:sp>
    </p:spTree>
    <p:extLst>
      <p:ext uri="{BB962C8B-B14F-4D97-AF65-F5344CB8AC3E}">
        <p14:creationId xmlns:p14="http://schemas.microsoft.com/office/powerpoint/2010/main" val="2203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stretch>
            <a:fillRect/>
          </a:stretch>
        </p:blipFill>
        <p:spPr>
          <a:xfrm>
            <a:off x="5314673" y="1830966"/>
            <a:ext cx="6753225" cy="1228725"/>
          </a:xfrm>
          <a:prstGeom prst="rect">
            <a:avLst/>
          </a:prstGeom>
        </p:spPr>
      </p:pic>
      <p:pic>
        <p:nvPicPr>
          <p:cNvPr id="16" name="그림 15"/>
          <p:cNvPicPr>
            <a:picLocks noChangeAspect="1"/>
          </p:cNvPicPr>
          <p:nvPr/>
        </p:nvPicPr>
        <p:blipFill>
          <a:blip r:embed="rId3"/>
          <a:stretch>
            <a:fillRect/>
          </a:stretch>
        </p:blipFill>
        <p:spPr>
          <a:xfrm>
            <a:off x="5314673" y="5254293"/>
            <a:ext cx="6638925" cy="1333500"/>
          </a:xfrm>
          <a:prstGeom prst="rect">
            <a:avLst/>
          </a:prstGeom>
        </p:spPr>
      </p:pic>
      <p:pic>
        <p:nvPicPr>
          <p:cNvPr id="14" name="그림 13"/>
          <p:cNvPicPr>
            <a:picLocks noChangeAspect="1"/>
          </p:cNvPicPr>
          <p:nvPr/>
        </p:nvPicPr>
        <p:blipFill>
          <a:blip r:embed="rId4"/>
          <a:stretch>
            <a:fillRect/>
          </a:stretch>
        </p:blipFill>
        <p:spPr>
          <a:xfrm>
            <a:off x="5524500" y="3790426"/>
            <a:ext cx="6667500" cy="866775"/>
          </a:xfrm>
          <a:prstGeom prst="rect">
            <a:avLst/>
          </a:prstGeom>
        </p:spPr>
      </p:pic>
      <p:pic>
        <p:nvPicPr>
          <p:cNvPr id="15" name="그림 14"/>
          <p:cNvPicPr>
            <a:picLocks noChangeAspect="1"/>
          </p:cNvPicPr>
          <p:nvPr/>
        </p:nvPicPr>
        <p:blipFill>
          <a:blip r:embed="rId5"/>
          <a:stretch>
            <a:fillRect/>
          </a:stretch>
        </p:blipFill>
        <p:spPr>
          <a:xfrm>
            <a:off x="441463" y="5416020"/>
            <a:ext cx="3448050" cy="847725"/>
          </a:xfrm>
          <a:prstGeom prst="rect">
            <a:avLst/>
          </a:prstGeom>
        </p:spPr>
      </p:pic>
      <p:pic>
        <p:nvPicPr>
          <p:cNvPr id="13" name="그림 12"/>
          <p:cNvPicPr>
            <a:picLocks noChangeAspect="1"/>
          </p:cNvPicPr>
          <p:nvPr/>
        </p:nvPicPr>
        <p:blipFill>
          <a:blip r:embed="rId6"/>
          <a:stretch>
            <a:fillRect/>
          </a:stretch>
        </p:blipFill>
        <p:spPr>
          <a:xfrm>
            <a:off x="1810672" y="4776948"/>
            <a:ext cx="666750" cy="714375"/>
          </a:xfrm>
          <a:prstGeom prst="rect">
            <a:avLst/>
          </a:prstGeom>
        </p:spPr>
      </p:pic>
      <p:pic>
        <p:nvPicPr>
          <p:cNvPr id="4" name="그림 3"/>
          <p:cNvPicPr>
            <a:picLocks noChangeAspect="1"/>
          </p:cNvPicPr>
          <p:nvPr/>
        </p:nvPicPr>
        <p:blipFill>
          <a:blip r:embed="rId7"/>
          <a:stretch>
            <a:fillRect/>
          </a:stretch>
        </p:blipFill>
        <p:spPr>
          <a:xfrm>
            <a:off x="2727190" y="2273760"/>
            <a:ext cx="1743075" cy="819150"/>
          </a:xfrm>
          <a:prstGeom prst="rect">
            <a:avLst/>
          </a:prstGeom>
        </p:spPr>
      </p:pic>
      <p:sp>
        <p:nvSpPr>
          <p:cNvPr id="2" name="제목 1"/>
          <p:cNvSpPr>
            <a:spLocks noGrp="1"/>
          </p:cNvSpPr>
          <p:nvPr>
            <p:ph type="title"/>
          </p:nvPr>
        </p:nvSpPr>
        <p:spPr/>
        <p:txBody>
          <a:bodyPr/>
          <a:lstStyle/>
          <a:p>
            <a:r>
              <a:rPr lang="en-US" altLang="ko-KR" dirty="0" smtClean="0"/>
              <a:t>2. Theoretical Foundations for UMAP</a:t>
            </a:r>
          </a:p>
        </p:txBody>
      </p:sp>
      <p:sp>
        <p:nvSpPr>
          <p:cNvPr id="7" name="타원 6"/>
          <p:cNvSpPr/>
          <p:nvPr/>
        </p:nvSpPr>
        <p:spPr>
          <a:xfrm>
            <a:off x="3533914" y="4079839"/>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8"/>
          <a:stretch>
            <a:fillRect/>
          </a:stretch>
        </p:blipFill>
        <p:spPr>
          <a:xfrm>
            <a:off x="3278718" y="4264774"/>
            <a:ext cx="695325" cy="666750"/>
          </a:xfrm>
          <a:prstGeom prst="rect">
            <a:avLst/>
          </a:prstGeom>
        </p:spPr>
      </p:pic>
      <p:sp>
        <p:nvSpPr>
          <p:cNvPr id="6" name="타원 5"/>
          <p:cNvSpPr/>
          <p:nvPr/>
        </p:nvSpPr>
        <p:spPr>
          <a:xfrm>
            <a:off x="385512" y="2288805"/>
            <a:ext cx="6426433" cy="35880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625737" y="3259792"/>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1959112" y="4564734"/>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5094357" y="3557817"/>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001889" y="5058532"/>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495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Contents</a:t>
            </a:r>
            <a:endParaRPr lang="ko-KR" altLang="en-US" dirty="0"/>
          </a:p>
        </p:txBody>
      </p:sp>
      <p:sp>
        <p:nvSpPr>
          <p:cNvPr id="3" name="내용 개체 틀 2"/>
          <p:cNvSpPr>
            <a:spLocks noGrp="1"/>
          </p:cNvSpPr>
          <p:nvPr>
            <p:ph idx="1"/>
          </p:nvPr>
        </p:nvSpPr>
        <p:spPr/>
        <p:txBody>
          <a:bodyPr/>
          <a:lstStyle/>
          <a:p>
            <a:r>
              <a:rPr lang="en-US" altLang="ko-KR" dirty="0" smtClean="0"/>
              <a:t>1. Introduction</a:t>
            </a:r>
          </a:p>
          <a:p>
            <a:r>
              <a:rPr lang="en-US" altLang="ko-KR" dirty="0" smtClean="0"/>
              <a:t>2. Theoretical Foundations for UMAP</a:t>
            </a:r>
          </a:p>
          <a:p>
            <a:r>
              <a:rPr lang="en-US" altLang="ko-KR" dirty="0" smtClean="0"/>
              <a:t>3. A Computational View of UMAP</a:t>
            </a:r>
          </a:p>
          <a:p>
            <a:r>
              <a:rPr lang="en-US" altLang="ko-KR" dirty="0" smtClean="0"/>
              <a:t>4. Implementation and Hyper-parameters </a:t>
            </a:r>
          </a:p>
          <a:p>
            <a:r>
              <a:rPr lang="en-US" altLang="ko-KR" dirty="0" smtClean="0"/>
              <a:t>5. Practical Efficacy</a:t>
            </a:r>
          </a:p>
          <a:p>
            <a:r>
              <a:rPr lang="en-US" altLang="ko-KR" dirty="0" smtClean="0"/>
              <a:t>6. </a:t>
            </a:r>
            <a:r>
              <a:rPr lang="en-US" altLang="ko-KR" dirty="0" smtClean="0"/>
              <a:t>Weakness</a:t>
            </a:r>
            <a:endParaRPr lang="en-US" altLang="ko-KR" dirty="0" smtClean="0"/>
          </a:p>
        </p:txBody>
      </p:sp>
    </p:spTree>
    <p:extLst>
      <p:ext uri="{BB962C8B-B14F-4D97-AF65-F5344CB8AC3E}">
        <p14:creationId xmlns:p14="http://schemas.microsoft.com/office/powerpoint/2010/main" val="2063703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a:stretch>
            <a:fillRect/>
          </a:stretch>
        </p:blipFill>
        <p:spPr>
          <a:xfrm>
            <a:off x="2647950" y="5972611"/>
            <a:ext cx="3448050" cy="847725"/>
          </a:xfrm>
          <a:prstGeom prst="rect">
            <a:avLst/>
          </a:prstGeom>
        </p:spPr>
      </p:pic>
      <p:pic>
        <p:nvPicPr>
          <p:cNvPr id="13" name="그림 12"/>
          <p:cNvPicPr>
            <a:picLocks noChangeAspect="1"/>
          </p:cNvPicPr>
          <p:nvPr/>
        </p:nvPicPr>
        <p:blipFill>
          <a:blip r:embed="rId3"/>
          <a:stretch>
            <a:fillRect/>
          </a:stretch>
        </p:blipFill>
        <p:spPr>
          <a:xfrm>
            <a:off x="4017159" y="5333539"/>
            <a:ext cx="666750" cy="714375"/>
          </a:xfrm>
          <a:prstGeom prst="rect">
            <a:avLst/>
          </a:prstGeom>
        </p:spPr>
      </p:pic>
      <p:pic>
        <p:nvPicPr>
          <p:cNvPr id="4" name="그림 3"/>
          <p:cNvPicPr>
            <a:picLocks noChangeAspect="1"/>
          </p:cNvPicPr>
          <p:nvPr/>
        </p:nvPicPr>
        <p:blipFill>
          <a:blip r:embed="rId4"/>
          <a:stretch>
            <a:fillRect/>
          </a:stretch>
        </p:blipFill>
        <p:spPr>
          <a:xfrm>
            <a:off x="4933677" y="2830351"/>
            <a:ext cx="1743075" cy="819150"/>
          </a:xfrm>
          <a:prstGeom prst="rect">
            <a:avLst/>
          </a:prstGeom>
        </p:spPr>
      </p:pic>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5"/>
          <a:stretch>
            <a:fillRect/>
          </a:stretch>
        </p:blipFill>
        <p:spPr>
          <a:xfrm>
            <a:off x="379288" y="1690688"/>
            <a:ext cx="11281881" cy="1190625"/>
          </a:xfrm>
          <a:prstGeom prst="rect">
            <a:avLst/>
          </a:prstGeom>
        </p:spPr>
      </p:pic>
      <p:sp>
        <p:nvSpPr>
          <p:cNvPr id="7" name="타원 6"/>
          <p:cNvSpPr/>
          <p:nvPr/>
        </p:nvSpPr>
        <p:spPr>
          <a:xfrm>
            <a:off x="5740401" y="4636430"/>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6"/>
          <a:stretch>
            <a:fillRect/>
          </a:stretch>
        </p:blipFill>
        <p:spPr>
          <a:xfrm>
            <a:off x="5485205" y="4821365"/>
            <a:ext cx="695325" cy="666750"/>
          </a:xfrm>
          <a:prstGeom prst="rect">
            <a:avLst/>
          </a:prstGeom>
        </p:spPr>
      </p:pic>
      <p:sp>
        <p:nvSpPr>
          <p:cNvPr id="6" name="타원 5"/>
          <p:cNvSpPr/>
          <p:nvPr/>
        </p:nvSpPr>
        <p:spPr>
          <a:xfrm>
            <a:off x="2591999" y="2845396"/>
            <a:ext cx="6426433" cy="35880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3832224" y="3816383"/>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4165599" y="5121325"/>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7300844" y="4114408"/>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7208376" y="5615123"/>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1421889" y="4636429"/>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p:cNvPicPr>
            <a:picLocks noChangeAspect="1"/>
          </p:cNvPicPr>
          <p:nvPr/>
        </p:nvPicPr>
        <p:blipFill>
          <a:blip r:embed="rId7"/>
          <a:stretch>
            <a:fillRect/>
          </a:stretch>
        </p:blipFill>
        <p:spPr>
          <a:xfrm>
            <a:off x="1268686" y="4870892"/>
            <a:ext cx="676275" cy="685800"/>
          </a:xfrm>
          <a:prstGeom prst="rect">
            <a:avLst/>
          </a:prstGeom>
        </p:spPr>
      </p:pic>
      <p:pic>
        <p:nvPicPr>
          <p:cNvPr id="12" name="그림 11"/>
          <p:cNvPicPr>
            <a:picLocks noChangeAspect="1"/>
          </p:cNvPicPr>
          <p:nvPr/>
        </p:nvPicPr>
        <p:blipFill>
          <a:blip r:embed="rId8"/>
          <a:stretch>
            <a:fillRect/>
          </a:stretch>
        </p:blipFill>
        <p:spPr>
          <a:xfrm>
            <a:off x="660495" y="3876743"/>
            <a:ext cx="1905000" cy="742950"/>
          </a:xfrm>
          <a:prstGeom prst="rect">
            <a:avLst/>
          </a:prstGeom>
        </p:spPr>
      </p:pic>
      <p:grpSp>
        <p:nvGrpSpPr>
          <p:cNvPr id="22" name="그룹 21"/>
          <p:cNvGrpSpPr/>
          <p:nvPr/>
        </p:nvGrpSpPr>
        <p:grpSpPr>
          <a:xfrm>
            <a:off x="9328932" y="4019066"/>
            <a:ext cx="2457702" cy="1822792"/>
            <a:chOff x="9273628" y="4193667"/>
            <a:chExt cx="2457702" cy="1822792"/>
          </a:xfrm>
        </p:grpSpPr>
        <p:pic>
          <p:nvPicPr>
            <p:cNvPr id="21" name="그림 20"/>
            <p:cNvPicPr>
              <a:picLocks noChangeAspect="1"/>
            </p:cNvPicPr>
            <p:nvPr/>
          </p:nvPicPr>
          <p:blipFill>
            <a:blip r:embed="rId6"/>
            <a:stretch>
              <a:fillRect/>
            </a:stretch>
          </p:blipFill>
          <p:spPr>
            <a:xfrm>
              <a:off x="10234076" y="5642032"/>
              <a:ext cx="435428" cy="374427"/>
            </a:xfrm>
            <a:prstGeom prst="rect">
              <a:avLst/>
            </a:prstGeom>
          </p:spPr>
        </p:pic>
        <p:grpSp>
          <p:nvGrpSpPr>
            <p:cNvPr id="19" name="그룹 18"/>
            <p:cNvGrpSpPr/>
            <p:nvPr/>
          </p:nvGrpSpPr>
          <p:grpSpPr>
            <a:xfrm>
              <a:off x="9369863" y="4193667"/>
              <a:ext cx="2254863" cy="561975"/>
              <a:chOff x="9369863" y="4193667"/>
              <a:chExt cx="2254863" cy="561975"/>
            </a:xfrm>
          </p:grpSpPr>
          <p:pic>
            <p:nvPicPr>
              <p:cNvPr id="17" name="그림 16"/>
              <p:cNvPicPr>
                <a:picLocks noChangeAspect="1"/>
              </p:cNvPicPr>
              <p:nvPr/>
            </p:nvPicPr>
            <p:blipFill>
              <a:blip r:embed="rId9"/>
              <a:stretch>
                <a:fillRect/>
              </a:stretch>
            </p:blipFill>
            <p:spPr>
              <a:xfrm>
                <a:off x="10234076" y="4193667"/>
                <a:ext cx="1390650" cy="561975"/>
              </a:xfrm>
              <a:prstGeom prst="rect">
                <a:avLst/>
              </a:prstGeom>
            </p:spPr>
          </p:pic>
          <p:sp>
            <p:nvSpPr>
              <p:cNvPr id="18" name="오른쪽 화살표 17"/>
              <p:cNvSpPr/>
              <p:nvPr/>
            </p:nvSpPr>
            <p:spPr>
              <a:xfrm>
                <a:off x="9369863" y="4208547"/>
                <a:ext cx="829790" cy="4806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TextBox 19"/>
            <p:cNvSpPr txBox="1"/>
            <p:nvPr/>
          </p:nvSpPr>
          <p:spPr>
            <a:xfrm>
              <a:off x="9273628" y="4816130"/>
              <a:ext cx="2457702" cy="1200329"/>
            </a:xfrm>
            <a:prstGeom prst="rect">
              <a:avLst/>
            </a:prstGeom>
            <a:noFill/>
          </p:spPr>
          <p:txBody>
            <a:bodyPr wrap="square" rtlCol="0">
              <a:spAutoFit/>
            </a:bodyPr>
            <a:lstStyle/>
            <a:p>
              <a:r>
                <a:rPr lang="en-US" altLang="ko-KR" dirty="0" smtClean="0"/>
                <a:t>A fuzzy set with the membership function induced by (local) metric of </a:t>
              </a:r>
              <a:endParaRPr lang="ko-KR" altLang="en-US" dirty="0"/>
            </a:p>
          </p:txBody>
        </p:sp>
      </p:grpSp>
    </p:spTree>
    <p:extLst>
      <p:ext uri="{BB962C8B-B14F-4D97-AF65-F5344CB8AC3E}">
        <p14:creationId xmlns:p14="http://schemas.microsoft.com/office/powerpoint/2010/main" val="421097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23" name="그림 22"/>
          <p:cNvPicPr>
            <a:picLocks noChangeAspect="1"/>
          </p:cNvPicPr>
          <p:nvPr/>
        </p:nvPicPr>
        <p:blipFill>
          <a:blip r:embed="rId2"/>
          <a:stretch>
            <a:fillRect/>
          </a:stretch>
        </p:blipFill>
        <p:spPr>
          <a:xfrm>
            <a:off x="214312" y="1847228"/>
            <a:ext cx="11763375" cy="619125"/>
          </a:xfrm>
          <a:prstGeom prst="rect">
            <a:avLst/>
          </a:prstGeom>
        </p:spPr>
      </p:pic>
      <p:sp>
        <p:nvSpPr>
          <p:cNvPr id="25" name="직사각형 24"/>
          <p:cNvSpPr/>
          <p:nvPr/>
        </p:nvSpPr>
        <p:spPr>
          <a:xfrm>
            <a:off x="214312" y="2777195"/>
            <a:ext cx="11763375" cy="954107"/>
          </a:xfrm>
          <a:prstGeom prst="rect">
            <a:avLst/>
          </a:prstGeom>
        </p:spPr>
        <p:txBody>
          <a:bodyPr wrap="square">
            <a:spAutoFit/>
          </a:bodyPr>
          <a:lstStyle/>
          <a:p>
            <a:pPr marL="514350" indent="-514350">
              <a:buAutoNum type="arabicPeriod"/>
            </a:pPr>
            <a:r>
              <a:rPr lang="en-US" altLang="ko-KR" sz="2800" dirty="0" smtClean="0"/>
              <a:t>The union provides the means to merge together the different metric spaces.</a:t>
            </a:r>
          </a:p>
        </p:txBody>
      </p:sp>
      <p:sp>
        <p:nvSpPr>
          <p:cNvPr id="27" name="직사각형 26"/>
          <p:cNvSpPr/>
          <p:nvPr/>
        </p:nvSpPr>
        <p:spPr>
          <a:xfrm>
            <a:off x="214312" y="3881735"/>
            <a:ext cx="11235566" cy="523220"/>
          </a:xfrm>
          <a:prstGeom prst="rect">
            <a:avLst/>
          </a:prstGeom>
        </p:spPr>
        <p:txBody>
          <a:bodyPr wrap="square">
            <a:spAutoFit/>
          </a:bodyPr>
          <a:lstStyle/>
          <a:p>
            <a:r>
              <a:rPr lang="en-US" altLang="ko-KR" sz="2800" dirty="0" smtClean="0"/>
              <a:t>2. It </a:t>
            </a:r>
            <a:r>
              <a:rPr lang="en-US" altLang="ko-KR" sz="2800" dirty="0"/>
              <a:t>gives a </a:t>
            </a:r>
            <a:r>
              <a:rPr lang="en-US" altLang="ko-KR" sz="2800" dirty="0" smtClean="0"/>
              <a:t>practical computational perspective. </a:t>
            </a:r>
            <a:r>
              <a:rPr lang="en-US" altLang="ko-KR" sz="2800" dirty="0"/>
              <a:t>(See later) </a:t>
            </a:r>
          </a:p>
        </p:txBody>
      </p:sp>
      <p:sp>
        <p:nvSpPr>
          <p:cNvPr id="28" name="직사각형 27"/>
          <p:cNvSpPr/>
          <p:nvPr/>
        </p:nvSpPr>
        <p:spPr>
          <a:xfrm>
            <a:off x="214312" y="4645751"/>
            <a:ext cx="8770863" cy="523220"/>
          </a:xfrm>
          <a:prstGeom prst="rect">
            <a:avLst/>
          </a:prstGeom>
        </p:spPr>
        <p:txBody>
          <a:bodyPr wrap="none">
            <a:spAutoFit/>
          </a:bodyPr>
          <a:lstStyle/>
          <a:p>
            <a:r>
              <a:rPr lang="en-US" altLang="ko-KR" sz="2800" dirty="0" smtClean="0"/>
              <a:t>3. We have created a strong theoretical background.</a:t>
            </a:r>
            <a:endParaRPr lang="ko-KR" altLang="en-US" sz="2800" dirty="0"/>
          </a:p>
        </p:txBody>
      </p:sp>
    </p:spTree>
    <p:extLst>
      <p:ext uri="{BB962C8B-B14F-4D97-AF65-F5344CB8AC3E}">
        <p14:creationId xmlns:p14="http://schemas.microsoft.com/office/powerpoint/2010/main" val="336699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pic>
        <p:nvPicPr>
          <p:cNvPr id="3" name="그림 2"/>
          <p:cNvPicPr>
            <a:picLocks noChangeAspect="1"/>
          </p:cNvPicPr>
          <p:nvPr/>
        </p:nvPicPr>
        <p:blipFill>
          <a:blip r:embed="rId2"/>
          <a:stretch>
            <a:fillRect/>
          </a:stretch>
        </p:blipFill>
        <p:spPr>
          <a:xfrm>
            <a:off x="214312" y="1690688"/>
            <a:ext cx="11508501" cy="1299092"/>
          </a:xfrm>
          <a:prstGeom prst="rect">
            <a:avLst/>
          </a:prstGeom>
        </p:spPr>
      </p:pic>
      <p:pic>
        <p:nvPicPr>
          <p:cNvPr id="4" name="그림 3"/>
          <p:cNvPicPr>
            <a:picLocks noChangeAspect="1"/>
          </p:cNvPicPr>
          <p:nvPr/>
        </p:nvPicPr>
        <p:blipFill>
          <a:blip r:embed="rId3"/>
          <a:stretch>
            <a:fillRect/>
          </a:stretch>
        </p:blipFill>
        <p:spPr>
          <a:xfrm>
            <a:off x="214312" y="3437883"/>
            <a:ext cx="11508501" cy="1009650"/>
          </a:xfrm>
          <a:prstGeom prst="rect">
            <a:avLst/>
          </a:prstGeom>
        </p:spPr>
      </p:pic>
      <p:sp>
        <p:nvSpPr>
          <p:cNvPr id="9" name="직사각형 8"/>
          <p:cNvSpPr/>
          <p:nvPr/>
        </p:nvSpPr>
        <p:spPr>
          <a:xfrm>
            <a:off x="3756992" y="3437883"/>
            <a:ext cx="1838737" cy="51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484165" y="1880373"/>
            <a:ext cx="477077" cy="51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4"/>
          <a:stretch>
            <a:fillRect/>
          </a:stretch>
        </p:blipFill>
        <p:spPr>
          <a:xfrm>
            <a:off x="791724" y="4570344"/>
            <a:ext cx="10353675" cy="2209800"/>
          </a:xfrm>
          <a:prstGeom prst="rect">
            <a:avLst/>
          </a:prstGeom>
        </p:spPr>
      </p:pic>
    </p:spTree>
    <p:extLst>
      <p:ext uri="{BB962C8B-B14F-4D97-AF65-F5344CB8AC3E}">
        <p14:creationId xmlns:p14="http://schemas.microsoft.com/office/powerpoint/2010/main" val="346076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그림 29"/>
          <p:cNvPicPr>
            <a:picLocks noChangeAspect="1"/>
          </p:cNvPicPr>
          <p:nvPr/>
        </p:nvPicPr>
        <p:blipFill>
          <a:blip r:embed="rId2"/>
          <a:stretch>
            <a:fillRect/>
          </a:stretch>
        </p:blipFill>
        <p:spPr>
          <a:xfrm>
            <a:off x="5843131" y="3698638"/>
            <a:ext cx="4248150" cy="971550"/>
          </a:xfrm>
          <a:prstGeom prst="rect">
            <a:avLst/>
          </a:prstGeom>
        </p:spPr>
      </p:pic>
      <p:pic>
        <p:nvPicPr>
          <p:cNvPr id="11" name="그림 10"/>
          <p:cNvPicPr>
            <a:picLocks noChangeAspect="1"/>
          </p:cNvPicPr>
          <p:nvPr/>
        </p:nvPicPr>
        <p:blipFill>
          <a:blip r:embed="rId3"/>
          <a:stretch>
            <a:fillRect/>
          </a:stretch>
        </p:blipFill>
        <p:spPr>
          <a:xfrm>
            <a:off x="5087611" y="1538348"/>
            <a:ext cx="1743075" cy="819150"/>
          </a:xfrm>
          <a:prstGeom prst="rect">
            <a:avLst/>
          </a:prstGeom>
        </p:spPr>
      </p:pic>
      <p:sp>
        <p:nvSpPr>
          <p:cNvPr id="2" name="제목 1"/>
          <p:cNvSpPr>
            <a:spLocks noGrp="1"/>
          </p:cNvSpPr>
          <p:nvPr>
            <p:ph type="title"/>
          </p:nvPr>
        </p:nvSpPr>
        <p:spPr/>
        <p:txBody>
          <a:bodyPr/>
          <a:lstStyle/>
          <a:p>
            <a:r>
              <a:rPr lang="en-US" altLang="ko-KR" dirty="0" smtClean="0"/>
              <a:t>3. A Computational View of UMAP</a:t>
            </a:r>
          </a:p>
        </p:txBody>
      </p:sp>
      <p:pic>
        <p:nvPicPr>
          <p:cNvPr id="8" name="그림 7"/>
          <p:cNvPicPr>
            <a:picLocks noChangeAspect="1"/>
          </p:cNvPicPr>
          <p:nvPr/>
        </p:nvPicPr>
        <p:blipFill>
          <a:blip r:embed="rId4"/>
          <a:stretch>
            <a:fillRect/>
          </a:stretch>
        </p:blipFill>
        <p:spPr>
          <a:xfrm>
            <a:off x="7258485" y="3239589"/>
            <a:ext cx="666750" cy="714375"/>
          </a:xfrm>
          <a:prstGeom prst="rect">
            <a:avLst/>
          </a:prstGeom>
        </p:spPr>
      </p:pic>
      <p:sp>
        <p:nvSpPr>
          <p:cNvPr id="12" name="타원 11"/>
          <p:cNvSpPr/>
          <p:nvPr/>
        </p:nvSpPr>
        <p:spPr>
          <a:xfrm>
            <a:off x="5087611" y="3884552"/>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p:cNvPicPr>
            <a:picLocks noChangeAspect="1"/>
          </p:cNvPicPr>
          <p:nvPr/>
        </p:nvPicPr>
        <p:blipFill>
          <a:blip r:embed="rId5"/>
          <a:stretch>
            <a:fillRect/>
          </a:stretch>
        </p:blipFill>
        <p:spPr>
          <a:xfrm>
            <a:off x="4820848" y="4124347"/>
            <a:ext cx="695325" cy="666750"/>
          </a:xfrm>
          <a:prstGeom prst="rect">
            <a:avLst/>
          </a:prstGeom>
        </p:spPr>
      </p:pic>
      <p:sp>
        <p:nvSpPr>
          <p:cNvPr id="14" name="타원 13"/>
          <p:cNvSpPr/>
          <p:nvPr/>
        </p:nvSpPr>
        <p:spPr>
          <a:xfrm>
            <a:off x="2224873" y="2205158"/>
            <a:ext cx="7630349" cy="4260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3573807" y="3411841"/>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3758742" y="5065230"/>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7362092" y="2951530"/>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7362092" y="5064218"/>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915819" y="5213792"/>
            <a:ext cx="184935" cy="1849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p:cNvPicPr>
            <a:picLocks noChangeAspect="1"/>
          </p:cNvPicPr>
          <p:nvPr/>
        </p:nvPicPr>
        <p:blipFill>
          <a:blip r:embed="rId6"/>
          <a:stretch>
            <a:fillRect/>
          </a:stretch>
        </p:blipFill>
        <p:spPr>
          <a:xfrm>
            <a:off x="915819" y="5487118"/>
            <a:ext cx="676275" cy="685800"/>
          </a:xfrm>
          <a:prstGeom prst="rect">
            <a:avLst/>
          </a:prstGeom>
        </p:spPr>
      </p:pic>
      <p:cxnSp>
        <p:nvCxnSpPr>
          <p:cNvPr id="23" name="직선 화살표 연결선 22"/>
          <p:cNvCxnSpPr/>
          <p:nvPr/>
        </p:nvCxnSpPr>
        <p:spPr>
          <a:xfrm flipV="1">
            <a:off x="5354979" y="3152179"/>
            <a:ext cx="1903506" cy="7480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H="1" flipV="1">
            <a:off x="3851209" y="3596776"/>
            <a:ext cx="1031652" cy="3034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H="1">
            <a:off x="4022245" y="4069487"/>
            <a:ext cx="860616" cy="9325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5426798" y="4089063"/>
            <a:ext cx="1828591" cy="975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H="1">
            <a:off x="1253956" y="4036298"/>
            <a:ext cx="3536438" cy="117749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97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a:blip r:embed="rId2"/>
          <a:stretch>
            <a:fillRect/>
          </a:stretch>
        </p:blipFill>
        <p:spPr>
          <a:xfrm>
            <a:off x="7164931" y="1566152"/>
            <a:ext cx="1828800" cy="666750"/>
          </a:xfrm>
          <a:prstGeom prst="rect">
            <a:avLst/>
          </a:prstGeom>
        </p:spPr>
      </p:pic>
      <p:pic>
        <p:nvPicPr>
          <p:cNvPr id="20" name="그림 19"/>
          <p:cNvPicPr>
            <a:picLocks noChangeAspect="1"/>
          </p:cNvPicPr>
          <p:nvPr/>
        </p:nvPicPr>
        <p:blipFill>
          <a:blip r:embed="rId3"/>
          <a:stretch>
            <a:fillRect/>
          </a:stretch>
        </p:blipFill>
        <p:spPr>
          <a:xfrm>
            <a:off x="3080922" y="1522506"/>
            <a:ext cx="1743075" cy="819150"/>
          </a:xfrm>
          <a:prstGeom prst="rect">
            <a:avLst/>
          </a:prstGeom>
        </p:spPr>
      </p:pic>
      <p:pic>
        <p:nvPicPr>
          <p:cNvPr id="11" name="그림 10"/>
          <p:cNvPicPr>
            <a:picLocks noChangeAspect="1"/>
          </p:cNvPicPr>
          <p:nvPr/>
        </p:nvPicPr>
        <p:blipFill>
          <a:blip r:embed="rId4"/>
          <a:stretch>
            <a:fillRect/>
          </a:stretch>
        </p:blipFill>
        <p:spPr>
          <a:xfrm>
            <a:off x="5716738" y="5086430"/>
            <a:ext cx="595648" cy="747267"/>
          </a:xfrm>
          <a:prstGeom prst="rect">
            <a:avLst/>
          </a:prstGeom>
        </p:spPr>
      </p:pic>
      <p:pic>
        <p:nvPicPr>
          <p:cNvPr id="10" name="그림 9"/>
          <p:cNvPicPr>
            <a:picLocks noChangeAspect="1"/>
          </p:cNvPicPr>
          <p:nvPr/>
        </p:nvPicPr>
        <p:blipFill>
          <a:blip r:embed="rId5"/>
          <a:stretch>
            <a:fillRect/>
          </a:stretch>
        </p:blipFill>
        <p:spPr>
          <a:xfrm>
            <a:off x="5561108" y="2449065"/>
            <a:ext cx="649797" cy="693117"/>
          </a:xfrm>
          <a:prstGeom prst="rect">
            <a:avLst/>
          </a:prstGeom>
        </p:spPr>
      </p:pic>
      <p:sp>
        <p:nvSpPr>
          <p:cNvPr id="2" name="제목 1"/>
          <p:cNvSpPr>
            <a:spLocks noGrp="1"/>
          </p:cNvSpPr>
          <p:nvPr>
            <p:ph type="title"/>
          </p:nvPr>
        </p:nvSpPr>
        <p:spPr/>
        <p:txBody>
          <a:bodyPr/>
          <a:lstStyle/>
          <a:p>
            <a:r>
              <a:rPr lang="en-US" altLang="ko-KR" dirty="0" smtClean="0"/>
              <a:t>3. A Computational View of UMAP</a:t>
            </a:r>
          </a:p>
        </p:txBody>
      </p:sp>
      <p:pic>
        <p:nvPicPr>
          <p:cNvPr id="4" name="그림 3"/>
          <p:cNvPicPr>
            <a:picLocks noChangeAspect="1"/>
          </p:cNvPicPr>
          <p:nvPr/>
        </p:nvPicPr>
        <p:blipFill>
          <a:blip r:embed="rId6"/>
          <a:stretch>
            <a:fillRect/>
          </a:stretch>
        </p:blipFill>
        <p:spPr>
          <a:xfrm>
            <a:off x="4648726" y="4171802"/>
            <a:ext cx="790587" cy="758097"/>
          </a:xfrm>
          <a:prstGeom prst="rect">
            <a:avLst/>
          </a:prstGeom>
        </p:spPr>
      </p:pic>
      <p:pic>
        <p:nvPicPr>
          <p:cNvPr id="5" name="그림 4"/>
          <p:cNvPicPr>
            <a:picLocks noChangeAspect="1"/>
          </p:cNvPicPr>
          <p:nvPr/>
        </p:nvPicPr>
        <p:blipFill>
          <a:blip r:embed="rId7"/>
          <a:stretch>
            <a:fillRect/>
          </a:stretch>
        </p:blipFill>
        <p:spPr>
          <a:xfrm>
            <a:off x="6591686" y="4233446"/>
            <a:ext cx="768927" cy="779757"/>
          </a:xfrm>
          <a:prstGeom prst="rect">
            <a:avLst/>
          </a:prstGeom>
        </p:spPr>
      </p:pic>
      <p:sp>
        <p:nvSpPr>
          <p:cNvPr id="6" name="타원 5"/>
          <p:cNvSpPr/>
          <p:nvPr/>
        </p:nvSpPr>
        <p:spPr>
          <a:xfrm>
            <a:off x="735495" y="2152237"/>
            <a:ext cx="7306877" cy="40795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3952460" y="2152237"/>
            <a:ext cx="7750165" cy="40795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4903920" y="3960570"/>
            <a:ext cx="210272" cy="2102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6744888" y="3960570"/>
            <a:ext cx="210272" cy="2102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17"/>
          <p:cNvSpPr/>
          <p:nvPr/>
        </p:nvSpPr>
        <p:spPr>
          <a:xfrm>
            <a:off x="5180329" y="3066066"/>
            <a:ext cx="1411357" cy="874961"/>
          </a:xfrm>
          <a:custGeom>
            <a:avLst/>
            <a:gdLst>
              <a:gd name="connsiteX0" fmla="*/ 0 w 1411357"/>
              <a:gd name="connsiteY0" fmla="*/ 874961 h 874961"/>
              <a:gd name="connsiteX1" fmla="*/ 715617 w 1411357"/>
              <a:gd name="connsiteY1" fmla="*/ 317 h 874961"/>
              <a:gd name="connsiteX2" fmla="*/ 1411357 w 1411357"/>
              <a:gd name="connsiteY2" fmla="*/ 795448 h 874961"/>
            </a:gdLst>
            <a:ahLst/>
            <a:cxnLst>
              <a:cxn ang="0">
                <a:pos x="connsiteX0" y="connsiteY0"/>
              </a:cxn>
              <a:cxn ang="0">
                <a:pos x="connsiteX1" y="connsiteY1"/>
              </a:cxn>
              <a:cxn ang="0">
                <a:pos x="connsiteX2" y="connsiteY2"/>
              </a:cxn>
            </a:cxnLst>
            <a:rect l="l" t="t" r="r" b="b"/>
            <a:pathLst>
              <a:path w="1411357" h="874961">
                <a:moveTo>
                  <a:pt x="0" y="874961"/>
                </a:moveTo>
                <a:cubicBezTo>
                  <a:pt x="240195" y="444265"/>
                  <a:pt x="480391" y="13569"/>
                  <a:pt x="715617" y="317"/>
                </a:cubicBezTo>
                <a:cubicBezTo>
                  <a:pt x="950843" y="-12935"/>
                  <a:pt x="1181100" y="391256"/>
                  <a:pt x="1411357" y="795448"/>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18"/>
          <p:cNvSpPr/>
          <p:nvPr/>
        </p:nvSpPr>
        <p:spPr>
          <a:xfrm flipH="1" flipV="1">
            <a:off x="5308884" y="4211469"/>
            <a:ext cx="1411357" cy="874961"/>
          </a:xfrm>
          <a:custGeom>
            <a:avLst/>
            <a:gdLst>
              <a:gd name="connsiteX0" fmla="*/ 0 w 1411357"/>
              <a:gd name="connsiteY0" fmla="*/ 874961 h 874961"/>
              <a:gd name="connsiteX1" fmla="*/ 715617 w 1411357"/>
              <a:gd name="connsiteY1" fmla="*/ 317 h 874961"/>
              <a:gd name="connsiteX2" fmla="*/ 1411357 w 1411357"/>
              <a:gd name="connsiteY2" fmla="*/ 795448 h 874961"/>
            </a:gdLst>
            <a:ahLst/>
            <a:cxnLst>
              <a:cxn ang="0">
                <a:pos x="connsiteX0" y="connsiteY0"/>
              </a:cxn>
              <a:cxn ang="0">
                <a:pos x="connsiteX1" y="connsiteY1"/>
              </a:cxn>
              <a:cxn ang="0">
                <a:pos x="connsiteX2" y="connsiteY2"/>
              </a:cxn>
            </a:cxnLst>
            <a:rect l="l" t="t" r="r" b="b"/>
            <a:pathLst>
              <a:path w="1411357" h="874961">
                <a:moveTo>
                  <a:pt x="0" y="874961"/>
                </a:moveTo>
                <a:cubicBezTo>
                  <a:pt x="240195" y="444265"/>
                  <a:pt x="480391" y="13569"/>
                  <a:pt x="715617" y="317"/>
                </a:cubicBezTo>
                <a:cubicBezTo>
                  <a:pt x="950843" y="-12935"/>
                  <a:pt x="1181100" y="391256"/>
                  <a:pt x="1411357" y="795448"/>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2136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pic>
        <p:nvPicPr>
          <p:cNvPr id="4" name="그림 3"/>
          <p:cNvPicPr>
            <a:picLocks noChangeAspect="1"/>
          </p:cNvPicPr>
          <p:nvPr/>
        </p:nvPicPr>
        <p:blipFill>
          <a:blip r:embed="rId2"/>
          <a:stretch>
            <a:fillRect/>
          </a:stretch>
        </p:blipFill>
        <p:spPr>
          <a:xfrm>
            <a:off x="4539396" y="2959228"/>
            <a:ext cx="790587" cy="758097"/>
          </a:xfrm>
          <a:prstGeom prst="rect">
            <a:avLst/>
          </a:prstGeom>
        </p:spPr>
      </p:pic>
      <p:pic>
        <p:nvPicPr>
          <p:cNvPr id="5" name="그림 4"/>
          <p:cNvPicPr>
            <a:picLocks noChangeAspect="1"/>
          </p:cNvPicPr>
          <p:nvPr/>
        </p:nvPicPr>
        <p:blipFill>
          <a:blip r:embed="rId3"/>
          <a:stretch>
            <a:fillRect/>
          </a:stretch>
        </p:blipFill>
        <p:spPr>
          <a:xfrm>
            <a:off x="6482356" y="3020872"/>
            <a:ext cx="768927" cy="779757"/>
          </a:xfrm>
          <a:prstGeom prst="rect">
            <a:avLst/>
          </a:prstGeom>
        </p:spPr>
      </p:pic>
      <p:sp>
        <p:nvSpPr>
          <p:cNvPr id="8" name="타원 7"/>
          <p:cNvSpPr/>
          <p:nvPr/>
        </p:nvSpPr>
        <p:spPr>
          <a:xfrm>
            <a:off x="4794590" y="2747996"/>
            <a:ext cx="210272" cy="2102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6635558" y="2747996"/>
            <a:ext cx="210272" cy="2102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17"/>
          <p:cNvSpPr/>
          <p:nvPr/>
        </p:nvSpPr>
        <p:spPr>
          <a:xfrm>
            <a:off x="5070999" y="1853492"/>
            <a:ext cx="1411357" cy="874961"/>
          </a:xfrm>
          <a:custGeom>
            <a:avLst/>
            <a:gdLst>
              <a:gd name="connsiteX0" fmla="*/ 0 w 1411357"/>
              <a:gd name="connsiteY0" fmla="*/ 874961 h 874961"/>
              <a:gd name="connsiteX1" fmla="*/ 715617 w 1411357"/>
              <a:gd name="connsiteY1" fmla="*/ 317 h 874961"/>
              <a:gd name="connsiteX2" fmla="*/ 1411357 w 1411357"/>
              <a:gd name="connsiteY2" fmla="*/ 795448 h 874961"/>
            </a:gdLst>
            <a:ahLst/>
            <a:cxnLst>
              <a:cxn ang="0">
                <a:pos x="connsiteX0" y="connsiteY0"/>
              </a:cxn>
              <a:cxn ang="0">
                <a:pos x="connsiteX1" y="connsiteY1"/>
              </a:cxn>
              <a:cxn ang="0">
                <a:pos x="connsiteX2" y="connsiteY2"/>
              </a:cxn>
            </a:cxnLst>
            <a:rect l="l" t="t" r="r" b="b"/>
            <a:pathLst>
              <a:path w="1411357" h="874961">
                <a:moveTo>
                  <a:pt x="0" y="874961"/>
                </a:moveTo>
                <a:cubicBezTo>
                  <a:pt x="240195" y="444265"/>
                  <a:pt x="480391" y="13569"/>
                  <a:pt x="715617" y="317"/>
                </a:cubicBezTo>
                <a:cubicBezTo>
                  <a:pt x="950843" y="-12935"/>
                  <a:pt x="1181100" y="391256"/>
                  <a:pt x="1411357" y="795448"/>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18"/>
          <p:cNvSpPr/>
          <p:nvPr/>
        </p:nvSpPr>
        <p:spPr>
          <a:xfrm flipH="1" flipV="1">
            <a:off x="5199554" y="2998895"/>
            <a:ext cx="1411357" cy="874961"/>
          </a:xfrm>
          <a:custGeom>
            <a:avLst/>
            <a:gdLst>
              <a:gd name="connsiteX0" fmla="*/ 0 w 1411357"/>
              <a:gd name="connsiteY0" fmla="*/ 874961 h 874961"/>
              <a:gd name="connsiteX1" fmla="*/ 715617 w 1411357"/>
              <a:gd name="connsiteY1" fmla="*/ 317 h 874961"/>
              <a:gd name="connsiteX2" fmla="*/ 1411357 w 1411357"/>
              <a:gd name="connsiteY2" fmla="*/ 795448 h 874961"/>
            </a:gdLst>
            <a:ahLst/>
            <a:cxnLst>
              <a:cxn ang="0">
                <a:pos x="connsiteX0" y="connsiteY0"/>
              </a:cxn>
              <a:cxn ang="0">
                <a:pos x="connsiteX1" y="connsiteY1"/>
              </a:cxn>
              <a:cxn ang="0">
                <a:pos x="connsiteX2" y="connsiteY2"/>
              </a:cxn>
            </a:cxnLst>
            <a:rect l="l" t="t" r="r" b="b"/>
            <a:pathLst>
              <a:path w="1411357" h="874961">
                <a:moveTo>
                  <a:pt x="0" y="874961"/>
                </a:moveTo>
                <a:cubicBezTo>
                  <a:pt x="240195" y="444265"/>
                  <a:pt x="480391" y="13569"/>
                  <a:pt x="715617" y="317"/>
                </a:cubicBezTo>
                <a:cubicBezTo>
                  <a:pt x="950843" y="-12935"/>
                  <a:pt x="1181100" y="391256"/>
                  <a:pt x="1411357" y="795448"/>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p:cNvCxnSpPr/>
          <p:nvPr/>
        </p:nvCxnSpPr>
        <p:spPr>
          <a:xfrm>
            <a:off x="5117382" y="2853132"/>
            <a:ext cx="141135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428625" y="4329897"/>
            <a:ext cx="11763375" cy="954107"/>
          </a:xfrm>
          <a:prstGeom prst="rect">
            <a:avLst/>
          </a:prstGeom>
        </p:spPr>
        <p:txBody>
          <a:bodyPr wrap="square">
            <a:spAutoFit/>
          </a:bodyPr>
          <a:lstStyle/>
          <a:p>
            <a:r>
              <a:rPr lang="en-US" altLang="ko-KR" sz="2800" dirty="0" smtClean="0"/>
              <a:t>We want to incorporate two directed edges into one undirected edge</a:t>
            </a:r>
            <a:r>
              <a:rPr lang="en-US" altLang="ko-KR" sz="2800" dirty="0"/>
              <a:t> </a:t>
            </a:r>
            <a:r>
              <a:rPr lang="en-US" altLang="ko-KR" sz="2800" dirty="0" smtClean="0"/>
              <a:t>that reflects two weights.</a:t>
            </a:r>
          </a:p>
        </p:txBody>
      </p:sp>
      <p:sp>
        <p:nvSpPr>
          <p:cNvPr id="17" name="직사각형 16"/>
          <p:cNvSpPr/>
          <p:nvPr/>
        </p:nvSpPr>
        <p:spPr>
          <a:xfrm>
            <a:off x="428624" y="5418403"/>
            <a:ext cx="11763375" cy="523220"/>
          </a:xfrm>
          <a:prstGeom prst="rect">
            <a:avLst/>
          </a:prstGeom>
        </p:spPr>
        <p:txBody>
          <a:bodyPr wrap="square">
            <a:spAutoFit/>
          </a:bodyPr>
          <a:lstStyle/>
          <a:p>
            <a:r>
              <a:rPr lang="en-US" altLang="ko-KR" sz="2800" dirty="0" smtClean="0"/>
              <a:t>The motivation follows from </a:t>
            </a:r>
          </a:p>
        </p:txBody>
      </p:sp>
      <p:pic>
        <p:nvPicPr>
          <p:cNvPr id="3" name="그림 2"/>
          <p:cNvPicPr>
            <a:picLocks noChangeAspect="1"/>
          </p:cNvPicPr>
          <p:nvPr/>
        </p:nvPicPr>
        <p:blipFill>
          <a:blip r:embed="rId4"/>
          <a:stretch>
            <a:fillRect/>
          </a:stretch>
        </p:blipFill>
        <p:spPr>
          <a:xfrm>
            <a:off x="5117382" y="5284004"/>
            <a:ext cx="6362700" cy="809625"/>
          </a:xfrm>
          <a:prstGeom prst="rect">
            <a:avLst/>
          </a:prstGeom>
        </p:spPr>
      </p:pic>
      <p:pic>
        <p:nvPicPr>
          <p:cNvPr id="12" name="그림 11"/>
          <p:cNvPicPr>
            <a:picLocks noChangeAspect="1"/>
          </p:cNvPicPr>
          <p:nvPr/>
        </p:nvPicPr>
        <p:blipFill>
          <a:blip r:embed="rId5"/>
          <a:stretch>
            <a:fillRect/>
          </a:stretch>
        </p:blipFill>
        <p:spPr>
          <a:xfrm>
            <a:off x="7142514" y="2619032"/>
            <a:ext cx="4562475" cy="657225"/>
          </a:xfrm>
          <a:prstGeom prst="rect">
            <a:avLst/>
          </a:prstGeom>
        </p:spPr>
      </p:pic>
    </p:spTree>
    <p:extLst>
      <p:ext uri="{BB962C8B-B14F-4D97-AF65-F5344CB8AC3E}">
        <p14:creationId xmlns:p14="http://schemas.microsoft.com/office/powerpoint/2010/main" val="32893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2"/>
          <a:stretch>
            <a:fillRect/>
          </a:stretch>
        </p:blipFill>
        <p:spPr>
          <a:xfrm>
            <a:off x="838199" y="1690688"/>
            <a:ext cx="8640000" cy="4761698"/>
          </a:xfrm>
          <a:prstGeom prst="rect">
            <a:avLst/>
          </a:prstGeom>
        </p:spPr>
      </p:pic>
      <p:sp>
        <p:nvSpPr>
          <p:cNvPr id="2" name="제목 1"/>
          <p:cNvSpPr>
            <a:spLocks noGrp="1"/>
          </p:cNvSpPr>
          <p:nvPr>
            <p:ph type="title"/>
          </p:nvPr>
        </p:nvSpPr>
        <p:spPr/>
        <p:txBody>
          <a:bodyPr/>
          <a:lstStyle/>
          <a:p>
            <a:r>
              <a:rPr lang="en-US" altLang="ko-KR" dirty="0" smtClean="0"/>
              <a:t>3. A Computational View of UMAP</a:t>
            </a:r>
          </a:p>
        </p:txBody>
      </p:sp>
      <p:pic>
        <p:nvPicPr>
          <p:cNvPr id="10" name="그림 9"/>
          <p:cNvPicPr>
            <a:picLocks noChangeAspect="1"/>
          </p:cNvPicPr>
          <p:nvPr/>
        </p:nvPicPr>
        <p:blipFill>
          <a:blip r:embed="rId3"/>
          <a:stretch>
            <a:fillRect/>
          </a:stretch>
        </p:blipFill>
        <p:spPr>
          <a:xfrm>
            <a:off x="9478199" y="3752449"/>
            <a:ext cx="2562225" cy="638175"/>
          </a:xfrm>
          <a:prstGeom prst="rect">
            <a:avLst/>
          </a:prstGeom>
        </p:spPr>
      </p:pic>
    </p:spTree>
    <p:extLst>
      <p:ext uri="{BB962C8B-B14F-4D97-AF65-F5344CB8AC3E}">
        <p14:creationId xmlns:p14="http://schemas.microsoft.com/office/powerpoint/2010/main" val="1385266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pic>
        <p:nvPicPr>
          <p:cNvPr id="6" name="그림 5"/>
          <p:cNvPicPr>
            <a:picLocks noChangeAspect="1"/>
          </p:cNvPicPr>
          <p:nvPr/>
        </p:nvPicPr>
        <p:blipFill>
          <a:blip r:embed="rId2"/>
          <a:stretch>
            <a:fillRect/>
          </a:stretch>
        </p:blipFill>
        <p:spPr>
          <a:xfrm>
            <a:off x="838200" y="1765291"/>
            <a:ext cx="8640000" cy="4771519"/>
          </a:xfrm>
          <a:prstGeom prst="rect">
            <a:avLst/>
          </a:prstGeom>
        </p:spPr>
      </p:pic>
      <p:pic>
        <p:nvPicPr>
          <p:cNvPr id="8" name="그림 7"/>
          <p:cNvPicPr>
            <a:picLocks noChangeAspect="1"/>
          </p:cNvPicPr>
          <p:nvPr/>
        </p:nvPicPr>
        <p:blipFill>
          <a:blip r:embed="rId3"/>
          <a:stretch>
            <a:fillRect/>
          </a:stretch>
        </p:blipFill>
        <p:spPr>
          <a:xfrm>
            <a:off x="9478200" y="3870062"/>
            <a:ext cx="1390650" cy="561975"/>
          </a:xfrm>
          <a:prstGeom prst="rect">
            <a:avLst/>
          </a:prstGeom>
        </p:spPr>
      </p:pic>
    </p:spTree>
    <p:extLst>
      <p:ext uri="{BB962C8B-B14F-4D97-AF65-F5344CB8AC3E}">
        <p14:creationId xmlns:p14="http://schemas.microsoft.com/office/powerpoint/2010/main" val="3472322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pic>
        <p:nvPicPr>
          <p:cNvPr id="7" name="그림 6"/>
          <p:cNvPicPr>
            <a:picLocks noChangeAspect="1"/>
          </p:cNvPicPr>
          <p:nvPr/>
        </p:nvPicPr>
        <p:blipFill>
          <a:blip r:embed="rId2"/>
          <a:stretch>
            <a:fillRect/>
          </a:stretch>
        </p:blipFill>
        <p:spPr>
          <a:xfrm>
            <a:off x="838200" y="1690688"/>
            <a:ext cx="8640000" cy="4772032"/>
          </a:xfrm>
          <a:prstGeom prst="rect">
            <a:avLst/>
          </a:prstGeom>
        </p:spPr>
      </p:pic>
      <p:pic>
        <p:nvPicPr>
          <p:cNvPr id="3" name="그림 2"/>
          <p:cNvPicPr>
            <a:picLocks noChangeAspect="1"/>
          </p:cNvPicPr>
          <p:nvPr/>
        </p:nvPicPr>
        <p:blipFill>
          <a:blip r:embed="rId3"/>
          <a:stretch>
            <a:fillRect/>
          </a:stretch>
        </p:blipFill>
        <p:spPr>
          <a:xfrm>
            <a:off x="9478200" y="3690941"/>
            <a:ext cx="2114550" cy="771525"/>
          </a:xfrm>
          <a:prstGeom prst="rect">
            <a:avLst/>
          </a:prstGeom>
        </p:spPr>
      </p:pic>
    </p:spTree>
    <p:extLst>
      <p:ext uri="{BB962C8B-B14F-4D97-AF65-F5344CB8AC3E}">
        <p14:creationId xmlns:p14="http://schemas.microsoft.com/office/powerpoint/2010/main" val="92291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pic>
        <p:nvPicPr>
          <p:cNvPr id="5"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08413" y="1690688"/>
            <a:ext cx="6437244" cy="3992218"/>
          </a:xfrm>
          <a:prstGeom prst="rect">
            <a:avLst/>
          </a:prstGeom>
        </p:spPr>
      </p:pic>
      <p:sp>
        <p:nvSpPr>
          <p:cNvPr id="6" name="직사각형 5"/>
          <p:cNvSpPr/>
          <p:nvPr/>
        </p:nvSpPr>
        <p:spPr>
          <a:xfrm>
            <a:off x="2894129" y="6047169"/>
            <a:ext cx="6403741" cy="523220"/>
          </a:xfrm>
          <a:prstGeom prst="rect">
            <a:avLst/>
          </a:prstGeom>
        </p:spPr>
        <p:txBody>
          <a:bodyPr wrap="none">
            <a:spAutoFit/>
          </a:bodyPr>
          <a:lstStyle/>
          <a:p>
            <a:r>
              <a:rPr lang="en-US" altLang="ko-KR" sz="2800" dirty="0"/>
              <a:t>F</a:t>
            </a:r>
            <a:r>
              <a:rPr lang="en-US" altLang="ko-KR" sz="2800" dirty="0" smtClean="0"/>
              <a:t>orce directed graph layout algorithm</a:t>
            </a:r>
            <a:endParaRPr lang="ko-KR" altLang="en-US" sz="2800" dirty="0"/>
          </a:p>
        </p:txBody>
      </p:sp>
    </p:spTree>
    <p:extLst>
      <p:ext uri="{BB962C8B-B14F-4D97-AF65-F5344CB8AC3E}">
        <p14:creationId xmlns:p14="http://schemas.microsoft.com/office/powerpoint/2010/main" val="304924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1. Introduction</a:t>
            </a:r>
            <a:endParaRPr lang="ko-KR" altLang="en-US" dirty="0"/>
          </a:p>
        </p:txBody>
      </p:sp>
      <p:sp>
        <p:nvSpPr>
          <p:cNvPr id="6" name="TextBox 5"/>
          <p:cNvSpPr txBox="1"/>
          <p:nvPr/>
        </p:nvSpPr>
        <p:spPr>
          <a:xfrm>
            <a:off x="1802295" y="3349486"/>
            <a:ext cx="8587409" cy="769441"/>
          </a:xfrm>
          <a:prstGeom prst="rect">
            <a:avLst/>
          </a:prstGeom>
          <a:noFill/>
        </p:spPr>
        <p:txBody>
          <a:bodyPr wrap="square" rtlCol="0">
            <a:spAutoFit/>
          </a:bodyPr>
          <a:lstStyle/>
          <a:p>
            <a:r>
              <a:rPr lang="en-US" altLang="ko-KR" sz="4400" dirty="0" smtClean="0"/>
              <a:t>What is dimension reduction?</a:t>
            </a:r>
            <a:endParaRPr lang="ko-KR" altLang="en-US" sz="4400" dirty="0"/>
          </a:p>
        </p:txBody>
      </p:sp>
    </p:spTree>
    <p:extLst>
      <p:ext uri="{BB962C8B-B14F-4D97-AF65-F5344CB8AC3E}">
        <p14:creationId xmlns:p14="http://schemas.microsoft.com/office/powerpoint/2010/main" val="2323543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pic>
        <p:nvPicPr>
          <p:cNvPr id="6" name="그림 5"/>
          <p:cNvPicPr>
            <a:picLocks noChangeAspect="1"/>
          </p:cNvPicPr>
          <p:nvPr/>
        </p:nvPicPr>
        <p:blipFill>
          <a:blip r:embed="rId2"/>
          <a:stretch>
            <a:fillRect/>
          </a:stretch>
        </p:blipFill>
        <p:spPr>
          <a:xfrm>
            <a:off x="157162" y="1690688"/>
            <a:ext cx="11877675" cy="4867275"/>
          </a:xfrm>
          <a:prstGeom prst="rect">
            <a:avLst/>
          </a:prstGeom>
        </p:spPr>
      </p:pic>
    </p:spTree>
    <p:extLst>
      <p:ext uri="{BB962C8B-B14F-4D97-AF65-F5344CB8AC3E}">
        <p14:creationId xmlns:p14="http://schemas.microsoft.com/office/powerpoint/2010/main" val="785401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3. A Computational View of UMAP</a:t>
            </a:r>
          </a:p>
        </p:txBody>
      </p:sp>
      <p:sp>
        <p:nvSpPr>
          <p:cNvPr id="7" name="직사각형 6"/>
          <p:cNvSpPr/>
          <p:nvPr/>
        </p:nvSpPr>
        <p:spPr>
          <a:xfrm>
            <a:off x="399407" y="2151029"/>
            <a:ext cx="2865272" cy="523220"/>
          </a:xfrm>
          <a:prstGeom prst="rect">
            <a:avLst/>
          </a:prstGeom>
        </p:spPr>
        <p:txBody>
          <a:bodyPr wrap="none">
            <a:spAutoFit/>
          </a:bodyPr>
          <a:lstStyle/>
          <a:p>
            <a:r>
              <a:rPr lang="en-US" altLang="ko-KR" sz="2800" dirty="0" smtClean="0"/>
              <a:t>Attractive force: </a:t>
            </a:r>
            <a:endParaRPr lang="ko-KR" altLang="en-US" sz="2800" dirty="0"/>
          </a:p>
        </p:txBody>
      </p:sp>
      <p:sp>
        <p:nvSpPr>
          <p:cNvPr id="8" name="직사각형 7"/>
          <p:cNvSpPr/>
          <p:nvPr/>
        </p:nvSpPr>
        <p:spPr>
          <a:xfrm>
            <a:off x="399407" y="3388100"/>
            <a:ext cx="2851422" cy="523220"/>
          </a:xfrm>
          <a:prstGeom prst="rect">
            <a:avLst/>
          </a:prstGeom>
        </p:spPr>
        <p:txBody>
          <a:bodyPr wrap="none">
            <a:spAutoFit/>
          </a:bodyPr>
          <a:lstStyle/>
          <a:p>
            <a:r>
              <a:rPr lang="en-US" altLang="ko-KR" sz="2800" dirty="0" smtClean="0"/>
              <a:t>Repulsive force: </a:t>
            </a:r>
            <a:endParaRPr lang="ko-KR" altLang="en-US" sz="2800" dirty="0"/>
          </a:p>
        </p:txBody>
      </p:sp>
      <p:pic>
        <p:nvPicPr>
          <p:cNvPr id="3" name="그림 2"/>
          <p:cNvPicPr>
            <a:picLocks noChangeAspect="1"/>
          </p:cNvPicPr>
          <p:nvPr/>
        </p:nvPicPr>
        <p:blipFill>
          <a:blip r:embed="rId2"/>
          <a:stretch>
            <a:fillRect/>
          </a:stretch>
        </p:blipFill>
        <p:spPr>
          <a:xfrm>
            <a:off x="3162300" y="1831614"/>
            <a:ext cx="5867400" cy="1162050"/>
          </a:xfrm>
          <a:prstGeom prst="rect">
            <a:avLst/>
          </a:prstGeom>
        </p:spPr>
      </p:pic>
      <p:pic>
        <p:nvPicPr>
          <p:cNvPr id="4" name="그림 3"/>
          <p:cNvPicPr>
            <a:picLocks noChangeAspect="1"/>
          </p:cNvPicPr>
          <p:nvPr/>
        </p:nvPicPr>
        <p:blipFill>
          <a:blip r:embed="rId3"/>
          <a:stretch>
            <a:fillRect/>
          </a:stretch>
        </p:blipFill>
        <p:spPr>
          <a:xfrm>
            <a:off x="3162300" y="3035634"/>
            <a:ext cx="8829675" cy="1371600"/>
          </a:xfrm>
          <a:prstGeom prst="rect">
            <a:avLst/>
          </a:prstGeom>
        </p:spPr>
      </p:pic>
      <p:pic>
        <p:nvPicPr>
          <p:cNvPr id="9" name="그림 8"/>
          <p:cNvPicPr>
            <a:picLocks noChangeAspect="1"/>
          </p:cNvPicPr>
          <p:nvPr/>
        </p:nvPicPr>
        <p:blipFill>
          <a:blip r:embed="rId4"/>
          <a:stretch>
            <a:fillRect/>
          </a:stretch>
        </p:blipFill>
        <p:spPr>
          <a:xfrm>
            <a:off x="197242" y="4541600"/>
            <a:ext cx="11794733" cy="962025"/>
          </a:xfrm>
          <a:prstGeom prst="rect">
            <a:avLst/>
          </a:prstGeom>
        </p:spPr>
      </p:pic>
      <p:pic>
        <p:nvPicPr>
          <p:cNvPr id="10" name="그림 9"/>
          <p:cNvPicPr>
            <a:picLocks noChangeAspect="1"/>
          </p:cNvPicPr>
          <p:nvPr/>
        </p:nvPicPr>
        <p:blipFill>
          <a:blip r:embed="rId5"/>
          <a:stretch>
            <a:fillRect/>
          </a:stretch>
        </p:blipFill>
        <p:spPr>
          <a:xfrm>
            <a:off x="197242" y="5552880"/>
            <a:ext cx="11736250" cy="1162050"/>
          </a:xfrm>
          <a:prstGeom prst="rect">
            <a:avLst/>
          </a:prstGeom>
        </p:spPr>
      </p:pic>
    </p:spTree>
    <p:extLst>
      <p:ext uri="{BB962C8B-B14F-4D97-AF65-F5344CB8AC3E}">
        <p14:creationId xmlns:p14="http://schemas.microsoft.com/office/powerpoint/2010/main" val="1520886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Implementation</a:t>
            </a:r>
            <a:endParaRPr lang="en-US" altLang="ko-KR" dirty="0" smtClean="0"/>
          </a:p>
        </p:txBody>
      </p:sp>
      <p:pic>
        <p:nvPicPr>
          <p:cNvPr id="3" name="그림 2"/>
          <p:cNvPicPr>
            <a:picLocks noChangeAspect="1"/>
          </p:cNvPicPr>
          <p:nvPr/>
        </p:nvPicPr>
        <p:blipFill>
          <a:blip r:embed="rId2"/>
          <a:stretch>
            <a:fillRect/>
          </a:stretch>
        </p:blipFill>
        <p:spPr>
          <a:xfrm>
            <a:off x="783794" y="1523153"/>
            <a:ext cx="10800000" cy="5334847"/>
          </a:xfrm>
          <a:prstGeom prst="rect">
            <a:avLst/>
          </a:prstGeom>
        </p:spPr>
      </p:pic>
      <p:sp>
        <p:nvSpPr>
          <p:cNvPr id="8" name="직사각형 7"/>
          <p:cNvSpPr/>
          <p:nvPr/>
        </p:nvSpPr>
        <p:spPr>
          <a:xfrm>
            <a:off x="5864086" y="2029460"/>
            <a:ext cx="1331844" cy="51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00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Implementation</a:t>
            </a:r>
            <a:endParaRPr lang="en-US" altLang="ko-KR" dirty="0" smtClean="0"/>
          </a:p>
        </p:txBody>
      </p:sp>
      <p:pic>
        <p:nvPicPr>
          <p:cNvPr id="5" name="그림 4"/>
          <p:cNvPicPr>
            <a:picLocks noChangeAspect="1"/>
          </p:cNvPicPr>
          <p:nvPr/>
        </p:nvPicPr>
        <p:blipFill>
          <a:blip r:embed="rId2"/>
          <a:stretch>
            <a:fillRect/>
          </a:stretch>
        </p:blipFill>
        <p:spPr>
          <a:xfrm>
            <a:off x="497369" y="2396055"/>
            <a:ext cx="11372850" cy="3209925"/>
          </a:xfrm>
          <a:prstGeom prst="rect">
            <a:avLst/>
          </a:prstGeom>
        </p:spPr>
      </p:pic>
    </p:spTree>
    <p:extLst>
      <p:ext uri="{BB962C8B-B14F-4D97-AF65-F5344CB8AC3E}">
        <p14:creationId xmlns:p14="http://schemas.microsoft.com/office/powerpoint/2010/main" val="3965302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1353801" cy="1325563"/>
          </a:xfrm>
        </p:spPr>
        <p:txBody>
          <a:bodyPr/>
          <a:lstStyle/>
          <a:p>
            <a:r>
              <a:rPr lang="en-US" altLang="ko-KR" dirty="0" smtClean="0"/>
              <a:t>4</a:t>
            </a:r>
            <a:r>
              <a:rPr lang="en-US" altLang="ko-KR" dirty="0"/>
              <a:t>. </a:t>
            </a:r>
            <a:r>
              <a:rPr lang="en-US" altLang="ko-KR" dirty="0" smtClean="0"/>
              <a:t>Implementation</a:t>
            </a:r>
            <a:endParaRPr lang="en-US" altLang="ko-KR" dirty="0" smtClean="0"/>
          </a:p>
        </p:txBody>
      </p:sp>
      <p:pic>
        <p:nvPicPr>
          <p:cNvPr id="3" name="그림 2"/>
          <p:cNvPicPr>
            <a:picLocks noChangeAspect="1"/>
          </p:cNvPicPr>
          <p:nvPr/>
        </p:nvPicPr>
        <p:blipFill>
          <a:blip r:embed="rId2"/>
          <a:stretch>
            <a:fillRect/>
          </a:stretch>
        </p:blipFill>
        <p:spPr>
          <a:xfrm>
            <a:off x="1925706" y="1690688"/>
            <a:ext cx="8340588" cy="4879077"/>
          </a:xfrm>
          <a:prstGeom prst="rect">
            <a:avLst/>
          </a:prstGeom>
        </p:spPr>
      </p:pic>
    </p:spTree>
    <p:extLst>
      <p:ext uri="{BB962C8B-B14F-4D97-AF65-F5344CB8AC3E}">
        <p14:creationId xmlns:p14="http://schemas.microsoft.com/office/powerpoint/2010/main" val="3289738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1353801" cy="1325563"/>
          </a:xfrm>
        </p:spPr>
        <p:txBody>
          <a:bodyPr/>
          <a:lstStyle/>
          <a:p>
            <a:r>
              <a:rPr lang="en-US" altLang="ko-KR" dirty="0" smtClean="0"/>
              <a:t>4</a:t>
            </a:r>
            <a:r>
              <a:rPr lang="en-US" altLang="ko-KR" dirty="0"/>
              <a:t>. </a:t>
            </a:r>
            <a:r>
              <a:rPr lang="en-US" altLang="ko-KR" dirty="0" smtClean="0"/>
              <a:t>Implementation</a:t>
            </a:r>
            <a:endParaRPr lang="en-US" altLang="ko-KR" dirty="0" smtClean="0"/>
          </a:p>
        </p:txBody>
      </p:sp>
      <p:pic>
        <p:nvPicPr>
          <p:cNvPr id="5" name="그림 4"/>
          <p:cNvPicPr>
            <a:picLocks noChangeAspect="1"/>
          </p:cNvPicPr>
          <p:nvPr/>
        </p:nvPicPr>
        <p:blipFill>
          <a:blip r:embed="rId2"/>
          <a:stretch>
            <a:fillRect/>
          </a:stretch>
        </p:blipFill>
        <p:spPr>
          <a:xfrm>
            <a:off x="2195099" y="1690686"/>
            <a:ext cx="8640000" cy="4772032"/>
          </a:xfrm>
          <a:prstGeom prst="rect">
            <a:avLst/>
          </a:prstGeom>
        </p:spPr>
      </p:pic>
    </p:spTree>
    <p:extLst>
      <p:ext uri="{BB962C8B-B14F-4D97-AF65-F5344CB8AC3E}">
        <p14:creationId xmlns:p14="http://schemas.microsoft.com/office/powerpoint/2010/main" val="31252295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1353801" cy="1325563"/>
          </a:xfrm>
        </p:spPr>
        <p:txBody>
          <a:bodyPr/>
          <a:lstStyle/>
          <a:p>
            <a:r>
              <a:rPr lang="en-US" altLang="ko-KR" dirty="0" smtClean="0"/>
              <a:t>4</a:t>
            </a:r>
            <a:r>
              <a:rPr lang="en-US" altLang="ko-KR" dirty="0"/>
              <a:t>. </a:t>
            </a:r>
            <a:r>
              <a:rPr lang="en-US" altLang="ko-KR" dirty="0" smtClean="0"/>
              <a:t>Implementation</a:t>
            </a:r>
            <a:endParaRPr lang="en-US" altLang="ko-KR" dirty="0" smtClean="0"/>
          </a:p>
        </p:txBody>
      </p:sp>
      <p:pic>
        <p:nvPicPr>
          <p:cNvPr id="5" name="그림 4"/>
          <p:cNvPicPr>
            <a:picLocks noChangeAspect="1"/>
          </p:cNvPicPr>
          <p:nvPr/>
        </p:nvPicPr>
        <p:blipFill>
          <a:blip r:embed="rId2"/>
          <a:stretch>
            <a:fillRect/>
          </a:stretch>
        </p:blipFill>
        <p:spPr>
          <a:xfrm>
            <a:off x="2195099" y="1690686"/>
            <a:ext cx="8640000" cy="4772032"/>
          </a:xfrm>
          <a:prstGeom prst="rect">
            <a:avLst/>
          </a:prstGeom>
        </p:spPr>
      </p:pic>
      <p:pic>
        <p:nvPicPr>
          <p:cNvPr id="4" name="그림 3"/>
          <p:cNvPicPr>
            <a:picLocks noChangeAspect="1"/>
          </p:cNvPicPr>
          <p:nvPr/>
        </p:nvPicPr>
        <p:blipFill>
          <a:blip r:embed="rId3"/>
          <a:stretch>
            <a:fillRect/>
          </a:stretch>
        </p:blipFill>
        <p:spPr>
          <a:xfrm>
            <a:off x="2195099" y="1285921"/>
            <a:ext cx="8640000" cy="5572079"/>
          </a:xfrm>
          <a:prstGeom prst="rect">
            <a:avLst/>
          </a:prstGeom>
        </p:spPr>
      </p:pic>
    </p:spTree>
    <p:extLst>
      <p:ext uri="{BB962C8B-B14F-4D97-AF65-F5344CB8AC3E}">
        <p14:creationId xmlns:p14="http://schemas.microsoft.com/office/powerpoint/2010/main" val="30931093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840278" cy="1325563"/>
          </a:xfrm>
        </p:spPr>
        <p:txBody>
          <a:bodyPr/>
          <a:lstStyle/>
          <a:p>
            <a:r>
              <a:rPr lang="en-US" altLang="ko-KR" dirty="0"/>
              <a:t>4. </a:t>
            </a:r>
            <a:r>
              <a:rPr lang="en-US" altLang="ko-KR" dirty="0" smtClean="0"/>
              <a:t>Implementation</a:t>
            </a:r>
            <a:endParaRPr lang="en-US" altLang="ko-KR" dirty="0" smtClean="0"/>
          </a:p>
        </p:txBody>
      </p:sp>
      <p:pic>
        <p:nvPicPr>
          <p:cNvPr id="4" name="그림 3"/>
          <p:cNvPicPr>
            <a:picLocks noChangeAspect="1"/>
          </p:cNvPicPr>
          <p:nvPr/>
        </p:nvPicPr>
        <p:blipFill>
          <a:blip r:embed="rId2"/>
          <a:stretch>
            <a:fillRect/>
          </a:stretch>
        </p:blipFill>
        <p:spPr>
          <a:xfrm>
            <a:off x="838200" y="1926327"/>
            <a:ext cx="9338448" cy="1979751"/>
          </a:xfrm>
          <a:prstGeom prst="rect">
            <a:avLst/>
          </a:prstGeom>
        </p:spPr>
      </p:pic>
      <p:pic>
        <p:nvPicPr>
          <p:cNvPr id="6" name="그림 5"/>
          <p:cNvPicPr>
            <a:picLocks noChangeAspect="1"/>
          </p:cNvPicPr>
          <p:nvPr/>
        </p:nvPicPr>
        <p:blipFill>
          <a:blip r:embed="rId3"/>
          <a:stretch>
            <a:fillRect/>
          </a:stretch>
        </p:blipFill>
        <p:spPr>
          <a:xfrm>
            <a:off x="922207" y="3906078"/>
            <a:ext cx="9170434" cy="2277304"/>
          </a:xfrm>
          <a:prstGeom prst="rect">
            <a:avLst/>
          </a:prstGeom>
        </p:spPr>
      </p:pic>
    </p:spTree>
    <p:extLst>
      <p:ext uri="{BB962C8B-B14F-4D97-AF65-F5344CB8AC3E}">
        <p14:creationId xmlns:p14="http://schemas.microsoft.com/office/powerpoint/2010/main" val="2884833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Implementation</a:t>
            </a:r>
            <a:endParaRPr lang="en-US" altLang="ko-KR" dirty="0" smtClean="0"/>
          </a:p>
        </p:txBody>
      </p:sp>
      <p:pic>
        <p:nvPicPr>
          <p:cNvPr id="4" name="그림 3"/>
          <p:cNvPicPr>
            <a:picLocks noChangeAspect="1"/>
          </p:cNvPicPr>
          <p:nvPr/>
        </p:nvPicPr>
        <p:blipFill>
          <a:blip r:embed="rId2"/>
          <a:stretch>
            <a:fillRect/>
          </a:stretch>
        </p:blipFill>
        <p:spPr>
          <a:xfrm>
            <a:off x="783794" y="1351720"/>
            <a:ext cx="10800000" cy="5937510"/>
          </a:xfrm>
          <a:prstGeom prst="rect">
            <a:avLst/>
          </a:prstGeom>
        </p:spPr>
      </p:pic>
    </p:spTree>
    <p:extLst>
      <p:ext uri="{BB962C8B-B14F-4D97-AF65-F5344CB8AC3E}">
        <p14:creationId xmlns:p14="http://schemas.microsoft.com/office/powerpoint/2010/main" val="278045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Implementation</a:t>
            </a:r>
            <a:endParaRPr lang="en-US" altLang="ko-KR" dirty="0" smtClean="0"/>
          </a:p>
        </p:txBody>
      </p:sp>
      <p:pic>
        <p:nvPicPr>
          <p:cNvPr id="3" name="그림 2"/>
          <p:cNvPicPr>
            <a:picLocks noChangeAspect="1"/>
          </p:cNvPicPr>
          <p:nvPr/>
        </p:nvPicPr>
        <p:blipFill>
          <a:blip r:embed="rId2"/>
          <a:stretch>
            <a:fillRect/>
          </a:stretch>
        </p:blipFill>
        <p:spPr>
          <a:xfrm>
            <a:off x="206856" y="1802087"/>
            <a:ext cx="11953875" cy="2657475"/>
          </a:xfrm>
          <a:prstGeom prst="rect">
            <a:avLst/>
          </a:prstGeom>
        </p:spPr>
      </p:pic>
    </p:spTree>
    <p:extLst>
      <p:ext uri="{BB962C8B-B14F-4D97-AF65-F5344CB8AC3E}">
        <p14:creationId xmlns:p14="http://schemas.microsoft.com/office/powerpoint/2010/main" val="363448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1. Introduction</a:t>
            </a:r>
            <a:endParaRPr lang="ko-KR" altLang="en-US" dirty="0"/>
          </a:p>
        </p:txBody>
      </p:sp>
      <p:sp>
        <p:nvSpPr>
          <p:cNvPr id="6" name="TextBox 5"/>
          <p:cNvSpPr txBox="1"/>
          <p:nvPr/>
        </p:nvSpPr>
        <p:spPr>
          <a:xfrm>
            <a:off x="1247360" y="3309729"/>
            <a:ext cx="9697279" cy="769441"/>
          </a:xfrm>
          <a:prstGeom prst="rect">
            <a:avLst/>
          </a:prstGeom>
          <a:noFill/>
        </p:spPr>
        <p:txBody>
          <a:bodyPr wrap="square" rtlCol="0">
            <a:spAutoFit/>
          </a:bodyPr>
          <a:lstStyle/>
          <a:p>
            <a:r>
              <a:rPr lang="en-US" altLang="ko-KR" sz="4400" dirty="0" smtClean="0"/>
              <a:t>Find the “latent” feature in your data</a:t>
            </a:r>
            <a:endParaRPr lang="ko-KR" altLang="en-US" sz="4400" dirty="0"/>
          </a:p>
        </p:txBody>
      </p:sp>
    </p:spTree>
    <p:extLst>
      <p:ext uri="{BB962C8B-B14F-4D97-AF65-F5344CB8AC3E}">
        <p14:creationId xmlns:p14="http://schemas.microsoft.com/office/powerpoint/2010/main" val="7954204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Hyper-parameters</a:t>
            </a:r>
            <a:endParaRPr lang="en-US" altLang="ko-KR" dirty="0" smtClean="0"/>
          </a:p>
        </p:txBody>
      </p:sp>
      <p:pic>
        <p:nvPicPr>
          <p:cNvPr id="5" name="그림 4"/>
          <p:cNvPicPr>
            <a:picLocks noChangeAspect="1"/>
          </p:cNvPicPr>
          <p:nvPr/>
        </p:nvPicPr>
        <p:blipFill>
          <a:blip r:embed="rId2"/>
          <a:stretch>
            <a:fillRect/>
          </a:stretch>
        </p:blipFill>
        <p:spPr>
          <a:xfrm>
            <a:off x="806517" y="1690688"/>
            <a:ext cx="10754553" cy="2814351"/>
          </a:xfrm>
          <a:prstGeom prst="rect">
            <a:avLst/>
          </a:prstGeom>
        </p:spPr>
      </p:pic>
      <p:pic>
        <p:nvPicPr>
          <p:cNvPr id="6" name="그림 5"/>
          <p:cNvPicPr>
            <a:picLocks noChangeAspect="1"/>
          </p:cNvPicPr>
          <p:nvPr/>
        </p:nvPicPr>
        <p:blipFill>
          <a:blip r:embed="rId3"/>
          <a:stretch>
            <a:fillRect/>
          </a:stretch>
        </p:blipFill>
        <p:spPr>
          <a:xfrm>
            <a:off x="838199" y="4505039"/>
            <a:ext cx="10691191" cy="1113325"/>
          </a:xfrm>
          <a:prstGeom prst="rect">
            <a:avLst/>
          </a:prstGeom>
        </p:spPr>
      </p:pic>
      <p:sp>
        <p:nvSpPr>
          <p:cNvPr id="7" name="직사각형 6"/>
          <p:cNvSpPr/>
          <p:nvPr/>
        </p:nvSpPr>
        <p:spPr>
          <a:xfrm>
            <a:off x="838199" y="1690688"/>
            <a:ext cx="10754553" cy="10326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838199" y="3373714"/>
            <a:ext cx="10754553" cy="10326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03652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Hyper-parameters</a:t>
            </a:r>
            <a:endParaRPr lang="en-US" altLang="ko-KR" dirty="0" smtClean="0"/>
          </a:p>
        </p:txBody>
      </p:sp>
      <p:pic>
        <p:nvPicPr>
          <p:cNvPr id="4" name="그림 3"/>
          <p:cNvPicPr>
            <a:picLocks noChangeAspect="1"/>
          </p:cNvPicPr>
          <p:nvPr/>
        </p:nvPicPr>
        <p:blipFill>
          <a:blip r:embed="rId3"/>
          <a:stretch>
            <a:fillRect/>
          </a:stretch>
        </p:blipFill>
        <p:spPr>
          <a:xfrm rot="16200000">
            <a:off x="5003955" y="-1855352"/>
            <a:ext cx="2481660" cy="10481201"/>
          </a:xfrm>
          <a:prstGeom prst="rect">
            <a:avLst/>
          </a:prstGeom>
        </p:spPr>
      </p:pic>
      <p:sp>
        <p:nvSpPr>
          <p:cNvPr id="9" name="직사각형 8"/>
          <p:cNvSpPr/>
          <p:nvPr/>
        </p:nvSpPr>
        <p:spPr>
          <a:xfrm>
            <a:off x="1309692" y="1864156"/>
            <a:ext cx="1860891" cy="400110"/>
          </a:xfrm>
          <a:prstGeom prst="rect">
            <a:avLst/>
          </a:prstGeom>
        </p:spPr>
        <p:txBody>
          <a:bodyPr wrap="square">
            <a:spAutoFit/>
          </a:bodyPr>
          <a:lstStyle/>
          <a:p>
            <a:r>
              <a:rPr lang="en-US" altLang="ko-KR" sz="2000" dirty="0" err="1" smtClean="0"/>
              <a:t>N_neighbor</a:t>
            </a:r>
            <a:r>
              <a:rPr lang="en-US" altLang="ko-KR" sz="2000" dirty="0" smtClean="0"/>
              <a:t>=5</a:t>
            </a:r>
            <a:endParaRPr lang="ko-KR" altLang="en-US" sz="2000" dirty="0"/>
          </a:p>
        </p:txBody>
      </p:sp>
      <p:pic>
        <p:nvPicPr>
          <p:cNvPr id="3" name="그림 2"/>
          <p:cNvPicPr>
            <a:picLocks noChangeAspect="1"/>
          </p:cNvPicPr>
          <p:nvPr/>
        </p:nvPicPr>
        <p:blipFill>
          <a:blip r:embed="rId4"/>
          <a:stretch>
            <a:fillRect/>
          </a:stretch>
        </p:blipFill>
        <p:spPr>
          <a:xfrm>
            <a:off x="1004184" y="2229506"/>
            <a:ext cx="10450394" cy="2396573"/>
          </a:xfrm>
          <a:prstGeom prst="rect">
            <a:avLst/>
          </a:prstGeom>
        </p:spPr>
      </p:pic>
      <p:sp>
        <p:nvSpPr>
          <p:cNvPr id="13" name="직사각형 12"/>
          <p:cNvSpPr/>
          <p:nvPr/>
        </p:nvSpPr>
        <p:spPr>
          <a:xfrm>
            <a:off x="3936931" y="1867470"/>
            <a:ext cx="2006670" cy="400110"/>
          </a:xfrm>
          <a:prstGeom prst="rect">
            <a:avLst/>
          </a:prstGeom>
        </p:spPr>
        <p:txBody>
          <a:bodyPr wrap="square">
            <a:spAutoFit/>
          </a:bodyPr>
          <a:lstStyle/>
          <a:p>
            <a:r>
              <a:rPr lang="en-US" altLang="ko-KR" sz="2000" dirty="0" err="1" smtClean="0"/>
              <a:t>N_neighbor</a:t>
            </a:r>
            <a:r>
              <a:rPr lang="en-US" altLang="ko-KR" sz="2000" dirty="0" smtClean="0"/>
              <a:t>=20</a:t>
            </a:r>
            <a:endParaRPr lang="ko-KR" altLang="en-US" sz="2000" dirty="0"/>
          </a:p>
        </p:txBody>
      </p:sp>
      <p:sp>
        <p:nvSpPr>
          <p:cNvPr id="14" name="직사각형 13"/>
          <p:cNvSpPr/>
          <p:nvPr/>
        </p:nvSpPr>
        <p:spPr>
          <a:xfrm>
            <a:off x="6593988" y="1860846"/>
            <a:ext cx="2006670" cy="400110"/>
          </a:xfrm>
          <a:prstGeom prst="rect">
            <a:avLst/>
          </a:prstGeom>
        </p:spPr>
        <p:txBody>
          <a:bodyPr wrap="square">
            <a:spAutoFit/>
          </a:bodyPr>
          <a:lstStyle/>
          <a:p>
            <a:r>
              <a:rPr lang="en-US" altLang="ko-KR" sz="2000" dirty="0" err="1" smtClean="0"/>
              <a:t>N_neighbor</a:t>
            </a:r>
            <a:r>
              <a:rPr lang="en-US" altLang="ko-KR" sz="2000" dirty="0" smtClean="0"/>
              <a:t>=80</a:t>
            </a:r>
            <a:endParaRPr lang="ko-KR" altLang="en-US" sz="2000" dirty="0"/>
          </a:p>
        </p:txBody>
      </p:sp>
      <p:sp>
        <p:nvSpPr>
          <p:cNvPr id="15" name="직사각형 14"/>
          <p:cNvSpPr/>
          <p:nvPr/>
        </p:nvSpPr>
        <p:spPr>
          <a:xfrm>
            <a:off x="9141714" y="1864160"/>
            <a:ext cx="2159078" cy="400110"/>
          </a:xfrm>
          <a:prstGeom prst="rect">
            <a:avLst/>
          </a:prstGeom>
        </p:spPr>
        <p:txBody>
          <a:bodyPr wrap="square">
            <a:spAutoFit/>
          </a:bodyPr>
          <a:lstStyle/>
          <a:p>
            <a:r>
              <a:rPr lang="en-US" altLang="ko-KR" sz="2000" dirty="0" err="1" smtClean="0"/>
              <a:t>N_neighbor</a:t>
            </a:r>
            <a:r>
              <a:rPr lang="en-US" altLang="ko-KR" sz="2000" dirty="0" smtClean="0"/>
              <a:t>=320</a:t>
            </a:r>
            <a:endParaRPr lang="ko-KR" altLang="en-US" sz="2000" dirty="0"/>
          </a:p>
        </p:txBody>
      </p:sp>
      <p:sp>
        <p:nvSpPr>
          <p:cNvPr id="5" name="직사각형 4"/>
          <p:cNvSpPr/>
          <p:nvPr/>
        </p:nvSpPr>
        <p:spPr>
          <a:xfrm>
            <a:off x="1004184" y="5004229"/>
            <a:ext cx="10296608" cy="1384995"/>
          </a:xfrm>
          <a:prstGeom prst="rect">
            <a:avLst/>
          </a:prstGeom>
        </p:spPr>
        <p:txBody>
          <a:bodyPr wrap="square">
            <a:spAutoFit/>
          </a:bodyPr>
          <a:lstStyle/>
          <a:p>
            <a:r>
              <a:rPr lang="en-US" altLang="ko-KR" sz="2800" dirty="0" smtClean="0"/>
              <a:t>Smaller </a:t>
            </a:r>
            <a:r>
              <a:rPr lang="en-US" altLang="ko-KR" sz="2800" dirty="0"/>
              <a:t>values will ensure detailed manifold structure is accurately captured, while larger values will capture large scale manifold </a:t>
            </a:r>
            <a:r>
              <a:rPr lang="en-US" altLang="ko-KR" sz="2800" dirty="0" smtClean="0"/>
              <a:t>structures.</a:t>
            </a:r>
            <a:endParaRPr lang="ko-KR" altLang="en-US" sz="2800" dirty="0"/>
          </a:p>
        </p:txBody>
      </p:sp>
    </p:spTree>
    <p:extLst>
      <p:ext uri="{BB962C8B-B14F-4D97-AF65-F5344CB8AC3E}">
        <p14:creationId xmlns:p14="http://schemas.microsoft.com/office/powerpoint/2010/main" val="19591144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4. </a:t>
            </a:r>
            <a:r>
              <a:rPr lang="en-US" altLang="ko-KR" dirty="0" smtClean="0"/>
              <a:t>Hyper-parameters</a:t>
            </a:r>
            <a:endParaRPr lang="en-US" altLang="ko-KR" dirty="0" smtClean="0"/>
          </a:p>
        </p:txBody>
      </p:sp>
      <p:pic>
        <p:nvPicPr>
          <p:cNvPr id="4" name="그림 3"/>
          <p:cNvPicPr>
            <a:picLocks noChangeAspect="1"/>
          </p:cNvPicPr>
          <p:nvPr/>
        </p:nvPicPr>
        <p:blipFill>
          <a:blip r:embed="rId3"/>
          <a:stretch>
            <a:fillRect/>
          </a:stretch>
        </p:blipFill>
        <p:spPr>
          <a:xfrm rot="16200000">
            <a:off x="5003955" y="-1885174"/>
            <a:ext cx="2481660" cy="10481201"/>
          </a:xfrm>
          <a:prstGeom prst="rect">
            <a:avLst/>
          </a:prstGeom>
        </p:spPr>
      </p:pic>
      <p:sp>
        <p:nvSpPr>
          <p:cNvPr id="9" name="직사각형 8"/>
          <p:cNvSpPr/>
          <p:nvPr/>
        </p:nvSpPr>
        <p:spPr>
          <a:xfrm>
            <a:off x="1190424" y="1834334"/>
            <a:ext cx="2086183" cy="400110"/>
          </a:xfrm>
          <a:prstGeom prst="rect">
            <a:avLst/>
          </a:prstGeom>
        </p:spPr>
        <p:txBody>
          <a:bodyPr wrap="square">
            <a:spAutoFit/>
          </a:bodyPr>
          <a:lstStyle/>
          <a:p>
            <a:r>
              <a:rPr lang="en-US" altLang="ko-KR" sz="2000" dirty="0" err="1" smtClean="0"/>
              <a:t>Min_dist</a:t>
            </a:r>
            <a:r>
              <a:rPr lang="en-US" altLang="ko-KR" sz="2000" dirty="0" smtClean="0"/>
              <a:t>=0.0125</a:t>
            </a:r>
            <a:endParaRPr lang="ko-KR" altLang="en-US" sz="2000" dirty="0"/>
          </a:p>
        </p:txBody>
      </p:sp>
      <p:sp>
        <p:nvSpPr>
          <p:cNvPr id="13" name="직사각형 12"/>
          <p:cNvSpPr/>
          <p:nvPr/>
        </p:nvSpPr>
        <p:spPr>
          <a:xfrm>
            <a:off x="3996568" y="1837648"/>
            <a:ext cx="2125938" cy="400110"/>
          </a:xfrm>
          <a:prstGeom prst="rect">
            <a:avLst/>
          </a:prstGeom>
        </p:spPr>
        <p:txBody>
          <a:bodyPr wrap="square">
            <a:spAutoFit/>
          </a:bodyPr>
          <a:lstStyle/>
          <a:p>
            <a:r>
              <a:rPr lang="en-US" altLang="ko-KR" sz="2000" dirty="0" err="1" smtClean="0"/>
              <a:t>Min_dist</a:t>
            </a:r>
            <a:r>
              <a:rPr lang="en-US" altLang="ko-KR" sz="2000" dirty="0" smtClean="0"/>
              <a:t>=0.05</a:t>
            </a:r>
            <a:endParaRPr lang="ko-KR" altLang="en-US" sz="2000" dirty="0"/>
          </a:p>
        </p:txBody>
      </p:sp>
      <p:sp>
        <p:nvSpPr>
          <p:cNvPr id="14" name="직사각형 13"/>
          <p:cNvSpPr/>
          <p:nvPr/>
        </p:nvSpPr>
        <p:spPr>
          <a:xfrm>
            <a:off x="6728787" y="1831024"/>
            <a:ext cx="2199858" cy="400110"/>
          </a:xfrm>
          <a:prstGeom prst="rect">
            <a:avLst/>
          </a:prstGeom>
        </p:spPr>
        <p:txBody>
          <a:bodyPr wrap="square">
            <a:spAutoFit/>
          </a:bodyPr>
          <a:lstStyle/>
          <a:p>
            <a:r>
              <a:rPr lang="en-US" altLang="ko-KR" sz="2000" dirty="0" err="1" smtClean="0"/>
              <a:t>Min_dist</a:t>
            </a:r>
            <a:r>
              <a:rPr lang="en-US" altLang="ko-KR" sz="2000" dirty="0" smtClean="0"/>
              <a:t>=0.2</a:t>
            </a:r>
            <a:endParaRPr lang="ko-KR" altLang="en-US" sz="2000" dirty="0"/>
          </a:p>
        </p:txBody>
      </p:sp>
      <p:sp>
        <p:nvSpPr>
          <p:cNvPr id="15" name="직사각형 14"/>
          <p:cNvSpPr/>
          <p:nvPr/>
        </p:nvSpPr>
        <p:spPr>
          <a:xfrm>
            <a:off x="9459765" y="1834338"/>
            <a:ext cx="2159078" cy="400110"/>
          </a:xfrm>
          <a:prstGeom prst="rect">
            <a:avLst/>
          </a:prstGeom>
        </p:spPr>
        <p:txBody>
          <a:bodyPr wrap="square">
            <a:spAutoFit/>
          </a:bodyPr>
          <a:lstStyle/>
          <a:p>
            <a:r>
              <a:rPr lang="en-US" altLang="ko-KR" sz="2000" dirty="0" err="1" smtClean="0"/>
              <a:t>Min_dist</a:t>
            </a:r>
            <a:r>
              <a:rPr lang="en-US" altLang="ko-KR" sz="2000" dirty="0" smtClean="0"/>
              <a:t>=0.8</a:t>
            </a:r>
            <a:endParaRPr lang="ko-KR" altLang="en-US" sz="2000" dirty="0"/>
          </a:p>
        </p:txBody>
      </p:sp>
      <p:sp>
        <p:nvSpPr>
          <p:cNvPr id="5" name="직사각형 4"/>
          <p:cNvSpPr/>
          <p:nvPr/>
        </p:nvSpPr>
        <p:spPr>
          <a:xfrm>
            <a:off x="948568" y="4677231"/>
            <a:ext cx="10461554" cy="1842839"/>
          </a:xfrm>
          <a:prstGeom prst="rect">
            <a:avLst/>
          </a:prstGeom>
        </p:spPr>
        <p:txBody>
          <a:bodyPr wrap="square">
            <a:spAutoFit/>
          </a:bodyPr>
          <a:lstStyle/>
          <a:p>
            <a:r>
              <a:rPr lang="en-US" altLang="ko-KR" sz="2800" dirty="0"/>
              <a:t>Low values on min-</a:t>
            </a:r>
            <a:r>
              <a:rPr lang="en-US" altLang="ko-KR" sz="2800" dirty="0" err="1"/>
              <a:t>dist</a:t>
            </a:r>
            <a:r>
              <a:rPr lang="en-US" altLang="ko-KR" sz="2800" dirty="0"/>
              <a:t> will result in potentially densely packed regions, but will likely more faithfully represent the manifold structure. Increasing the value of min-</a:t>
            </a:r>
            <a:r>
              <a:rPr lang="en-US" altLang="ko-KR" sz="2800" dirty="0" err="1"/>
              <a:t>dist</a:t>
            </a:r>
            <a:r>
              <a:rPr lang="en-US" altLang="ko-KR" sz="2800" dirty="0"/>
              <a:t> will force the embedding to spread points out more,</a:t>
            </a:r>
            <a:endParaRPr lang="ko-KR" altLang="en-US" sz="2800" dirty="0"/>
          </a:p>
        </p:txBody>
      </p:sp>
    </p:spTree>
    <p:extLst>
      <p:ext uri="{BB962C8B-B14F-4D97-AF65-F5344CB8AC3E}">
        <p14:creationId xmlns:p14="http://schemas.microsoft.com/office/powerpoint/2010/main" val="1603726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grpSp>
        <p:nvGrpSpPr>
          <p:cNvPr id="8" name="그룹 7"/>
          <p:cNvGrpSpPr/>
          <p:nvPr/>
        </p:nvGrpSpPr>
        <p:grpSpPr>
          <a:xfrm>
            <a:off x="1400172" y="1730445"/>
            <a:ext cx="10129218" cy="4039832"/>
            <a:chOff x="525739" y="1690688"/>
            <a:chExt cx="11535189" cy="4600575"/>
          </a:xfrm>
        </p:grpSpPr>
        <p:pic>
          <p:nvPicPr>
            <p:cNvPr id="6" name="그림 5"/>
            <p:cNvPicPr>
              <a:picLocks noChangeAspect="1"/>
            </p:cNvPicPr>
            <p:nvPr/>
          </p:nvPicPr>
          <p:blipFill>
            <a:blip r:embed="rId3"/>
            <a:stretch>
              <a:fillRect/>
            </a:stretch>
          </p:blipFill>
          <p:spPr>
            <a:xfrm rot="16200000">
              <a:off x="1668739" y="547688"/>
              <a:ext cx="4600575" cy="6886575"/>
            </a:xfrm>
            <a:prstGeom prst="rect">
              <a:avLst/>
            </a:prstGeom>
          </p:spPr>
        </p:pic>
        <p:pic>
          <p:nvPicPr>
            <p:cNvPr id="7" name="그림 6"/>
            <p:cNvPicPr>
              <a:picLocks noChangeAspect="1"/>
            </p:cNvPicPr>
            <p:nvPr/>
          </p:nvPicPr>
          <p:blipFill>
            <a:blip r:embed="rId4"/>
            <a:stretch>
              <a:fillRect/>
            </a:stretch>
          </p:blipFill>
          <p:spPr>
            <a:xfrm rot="16200000">
              <a:off x="7412728" y="1624013"/>
              <a:ext cx="4562475" cy="4733925"/>
            </a:xfrm>
            <a:prstGeom prst="rect">
              <a:avLst/>
            </a:prstGeom>
          </p:spPr>
        </p:pic>
      </p:grpSp>
      <p:sp>
        <p:nvSpPr>
          <p:cNvPr id="16" name="직사각형 15"/>
          <p:cNvSpPr/>
          <p:nvPr/>
        </p:nvSpPr>
        <p:spPr>
          <a:xfrm>
            <a:off x="415940" y="4705566"/>
            <a:ext cx="1287736" cy="400110"/>
          </a:xfrm>
          <a:prstGeom prst="rect">
            <a:avLst/>
          </a:prstGeom>
        </p:spPr>
        <p:txBody>
          <a:bodyPr wrap="square">
            <a:spAutoFit/>
          </a:bodyPr>
          <a:lstStyle/>
          <a:p>
            <a:r>
              <a:rPr lang="en-US" altLang="ko-KR" sz="2000" dirty="0" smtClean="0"/>
              <a:t>MNIST</a:t>
            </a:r>
            <a:endParaRPr lang="ko-KR" altLang="en-US" sz="2000" dirty="0"/>
          </a:p>
        </p:txBody>
      </p:sp>
      <p:sp>
        <p:nvSpPr>
          <p:cNvPr id="17" name="직사각형 16"/>
          <p:cNvSpPr/>
          <p:nvPr/>
        </p:nvSpPr>
        <p:spPr>
          <a:xfrm>
            <a:off x="415940" y="2690127"/>
            <a:ext cx="1287736" cy="707886"/>
          </a:xfrm>
          <a:prstGeom prst="rect">
            <a:avLst/>
          </a:prstGeom>
        </p:spPr>
        <p:txBody>
          <a:bodyPr wrap="square">
            <a:spAutoFit/>
          </a:bodyPr>
          <a:lstStyle/>
          <a:p>
            <a:r>
              <a:rPr lang="en-US" altLang="ko-KR" sz="2000" dirty="0" smtClean="0"/>
              <a:t>Fashion MNIST</a:t>
            </a:r>
            <a:endParaRPr lang="ko-KR" altLang="en-US" sz="2000" dirty="0"/>
          </a:p>
        </p:txBody>
      </p:sp>
      <p:sp>
        <p:nvSpPr>
          <p:cNvPr id="18" name="직사각형 17"/>
          <p:cNvSpPr/>
          <p:nvPr/>
        </p:nvSpPr>
        <p:spPr>
          <a:xfrm>
            <a:off x="1890244" y="5770278"/>
            <a:ext cx="1287736" cy="400110"/>
          </a:xfrm>
          <a:prstGeom prst="rect">
            <a:avLst/>
          </a:prstGeom>
        </p:spPr>
        <p:txBody>
          <a:bodyPr wrap="square">
            <a:spAutoFit/>
          </a:bodyPr>
          <a:lstStyle/>
          <a:p>
            <a:r>
              <a:rPr lang="en-US" altLang="ko-KR" sz="2000" dirty="0" smtClean="0"/>
              <a:t>UMAP</a:t>
            </a:r>
            <a:endParaRPr lang="ko-KR" altLang="en-US" sz="2000" dirty="0"/>
          </a:p>
        </p:txBody>
      </p:sp>
      <p:sp>
        <p:nvSpPr>
          <p:cNvPr id="19" name="직사각형 18"/>
          <p:cNvSpPr/>
          <p:nvPr/>
        </p:nvSpPr>
        <p:spPr>
          <a:xfrm>
            <a:off x="3931252" y="5758526"/>
            <a:ext cx="1287736" cy="400110"/>
          </a:xfrm>
          <a:prstGeom prst="rect">
            <a:avLst/>
          </a:prstGeom>
        </p:spPr>
        <p:txBody>
          <a:bodyPr wrap="square">
            <a:spAutoFit/>
          </a:bodyPr>
          <a:lstStyle/>
          <a:p>
            <a:r>
              <a:rPr lang="en-US" altLang="ko-KR" sz="2000" dirty="0"/>
              <a:t>t</a:t>
            </a:r>
            <a:r>
              <a:rPr lang="en-US" altLang="ko-KR" sz="2000" dirty="0" smtClean="0"/>
              <a:t>-SNE</a:t>
            </a:r>
            <a:endParaRPr lang="ko-KR" altLang="en-US" sz="2000" dirty="0"/>
          </a:p>
        </p:txBody>
      </p:sp>
      <p:sp>
        <p:nvSpPr>
          <p:cNvPr id="20" name="직사각형 19"/>
          <p:cNvSpPr/>
          <p:nvPr/>
        </p:nvSpPr>
        <p:spPr>
          <a:xfrm>
            <a:off x="5783077" y="5753550"/>
            <a:ext cx="1287736" cy="400110"/>
          </a:xfrm>
          <a:prstGeom prst="rect">
            <a:avLst/>
          </a:prstGeom>
        </p:spPr>
        <p:txBody>
          <a:bodyPr wrap="square">
            <a:spAutoFit/>
          </a:bodyPr>
          <a:lstStyle/>
          <a:p>
            <a:r>
              <a:rPr lang="en-US" altLang="ko-KR" sz="2000" dirty="0" err="1" smtClean="0"/>
              <a:t>LargeVis</a:t>
            </a:r>
            <a:endParaRPr lang="ko-KR" altLang="en-US" sz="2000" dirty="0"/>
          </a:p>
        </p:txBody>
      </p:sp>
      <p:sp>
        <p:nvSpPr>
          <p:cNvPr id="21" name="직사각형 20"/>
          <p:cNvSpPr/>
          <p:nvPr/>
        </p:nvSpPr>
        <p:spPr>
          <a:xfrm>
            <a:off x="7694740" y="5753550"/>
            <a:ext cx="1756186" cy="707886"/>
          </a:xfrm>
          <a:prstGeom prst="rect">
            <a:avLst/>
          </a:prstGeom>
        </p:spPr>
        <p:txBody>
          <a:bodyPr wrap="square">
            <a:spAutoFit/>
          </a:bodyPr>
          <a:lstStyle/>
          <a:p>
            <a:r>
              <a:rPr lang="en-US" altLang="ko-KR" sz="2000" dirty="0" err="1" smtClean="0"/>
              <a:t>Laplasian</a:t>
            </a:r>
            <a:r>
              <a:rPr lang="en-US" altLang="ko-KR" sz="2000" dirty="0" smtClean="0"/>
              <a:t> </a:t>
            </a:r>
            <a:r>
              <a:rPr lang="en-US" altLang="ko-KR" sz="2000" dirty="0" err="1" smtClean="0"/>
              <a:t>Eigenmaps</a:t>
            </a:r>
            <a:endParaRPr lang="ko-KR" altLang="en-US" sz="2000" dirty="0"/>
          </a:p>
        </p:txBody>
      </p:sp>
      <p:sp>
        <p:nvSpPr>
          <p:cNvPr id="22" name="직사각형 21"/>
          <p:cNvSpPr/>
          <p:nvPr/>
        </p:nvSpPr>
        <p:spPr>
          <a:xfrm>
            <a:off x="10020570" y="5783367"/>
            <a:ext cx="1756186" cy="400110"/>
          </a:xfrm>
          <a:prstGeom prst="rect">
            <a:avLst/>
          </a:prstGeom>
        </p:spPr>
        <p:txBody>
          <a:bodyPr wrap="square">
            <a:spAutoFit/>
          </a:bodyPr>
          <a:lstStyle/>
          <a:p>
            <a:r>
              <a:rPr lang="en-US" altLang="ko-KR" sz="2000" dirty="0" smtClean="0"/>
              <a:t>PCA</a:t>
            </a:r>
            <a:endParaRPr lang="ko-KR" altLang="en-US" sz="2000" dirty="0"/>
          </a:p>
        </p:txBody>
      </p:sp>
    </p:spTree>
    <p:extLst>
      <p:ext uri="{BB962C8B-B14F-4D97-AF65-F5344CB8AC3E}">
        <p14:creationId xmlns:p14="http://schemas.microsoft.com/office/powerpoint/2010/main" val="2936812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pic>
        <p:nvPicPr>
          <p:cNvPr id="3" name="그림 2"/>
          <p:cNvPicPr>
            <a:picLocks noChangeAspect="1"/>
          </p:cNvPicPr>
          <p:nvPr/>
        </p:nvPicPr>
        <p:blipFill>
          <a:blip r:embed="rId3"/>
          <a:stretch>
            <a:fillRect/>
          </a:stretch>
        </p:blipFill>
        <p:spPr>
          <a:xfrm>
            <a:off x="1616556" y="1690688"/>
            <a:ext cx="9134475" cy="4191000"/>
          </a:xfrm>
          <a:prstGeom prst="rect">
            <a:avLst/>
          </a:prstGeom>
        </p:spPr>
      </p:pic>
    </p:spTree>
    <p:extLst>
      <p:ext uri="{BB962C8B-B14F-4D97-AF65-F5344CB8AC3E}">
        <p14:creationId xmlns:p14="http://schemas.microsoft.com/office/powerpoint/2010/main" val="843280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1557544" y="0"/>
            <a:ext cx="9087265" cy="6681812"/>
          </a:xfrm>
          <a:prstGeom prst="rect">
            <a:avLst/>
          </a:prstGeom>
        </p:spPr>
      </p:pic>
    </p:spTree>
    <p:extLst>
      <p:ext uri="{BB962C8B-B14F-4D97-AF65-F5344CB8AC3E}">
        <p14:creationId xmlns:p14="http://schemas.microsoft.com/office/powerpoint/2010/main" val="3605455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pic>
        <p:nvPicPr>
          <p:cNvPr id="4" name="그림 3"/>
          <p:cNvPicPr>
            <a:picLocks noChangeAspect="1"/>
          </p:cNvPicPr>
          <p:nvPr/>
        </p:nvPicPr>
        <p:blipFill>
          <a:blip r:embed="rId3"/>
          <a:stretch>
            <a:fillRect/>
          </a:stretch>
        </p:blipFill>
        <p:spPr>
          <a:xfrm>
            <a:off x="2570920" y="1690688"/>
            <a:ext cx="7225747" cy="5077163"/>
          </a:xfrm>
          <a:prstGeom prst="rect">
            <a:avLst/>
          </a:prstGeom>
        </p:spPr>
      </p:pic>
    </p:spTree>
    <p:extLst>
      <p:ext uri="{BB962C8B-B14F-4D97-AF65-F5344CB8AC3E}">
        <p14:creationId xmlns:p14="http://schemas.microsoft.com/office/powerpoint/2010/main" val="4222334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graphicFrame>
        <p:nvGraphicFramePr>
          <p:cNvPr id="5" name="표 4"/>
          <p:cNvGraphicFramePr>
            <a:graphicFrameLocks noGrp="1"/>
          </p:cNvGraphicFramePr>
          <p:nvPr>
            <p:extLst>
              <p:ext uri="{D42A27DB-BD31-4B8C-83A1-F6EECF244321}">
                <p14:modId xmlns:p14="http://schemas.microsoft.com/office/powerpoint/2010/main" val="2270594521"/>
              </p:ext>
            </p:extLst>
          </p:nvPr>
        </p:nvGraphicFramePr>
        <p:xfrm>
          <a:off x="299829" y="1690688"/>
          <a:ext cx="11767930" cy="4424454"/>
        </p:xfrm>
        <a:graphic>
          <a:graphicData uri="http://schemas.openxmlformats.org/drawingml/2006/table">
            <a:tbl>
              <a:tblPr firstRow="1" bandRow="1">
                <a:tableStyleId>{775DCB02-9BB8-47FD-8907-85C794F793BA}</a:tableStyleId>
              </a:tblPr>
              <a:tblGrid>
                <a:gridCol w="1176793">
                  <a:extLst>
                    <a:ext uri="{9D8B030D-6E8A-4147-A177-3AD203B41FA5}">
                      <a16:colId xmlns:a16="http://schemas.microsoft.com/office/drawing/2014/main" val="2610441747"/>
                    </a:ext>
                  </a:extLst>
                </a:gridCol>
                <a:gridCol w="1176793">
                  <a:extLst>
                    <a:ext uri="{9D8B030D-6E8A-4147-A177-3AD203B41FA5}">
                      <a16:colId xmlns:a16="http://schemas.microsoft.com/office/drawing/2014/main" val="3257332882"/>
                    </a:ext>
                  </a:extLst>
                </a:gridCol>
                <a:gridCol w="1176793">
                  <a:extLst>
                    <a:ext uri="{9D8B030D-6E8A-4147-A177-3AD203B41FA5}">
                      <a16:colId xmlns:a16="http://schemas.microsoft.com/office/drawing/2014/main" val="3395213405"/>
                    </a:ext>
                  </a:extLst>
                </a:gridCol>
                <a:gridCol w="1176793">
                  <a:extLst>
                    <a:ext uri="{9D8B030D-6E8A-4147-A177-3AD203B41FA5}">
                      <a16:colId xmlns:a16="http://schemas.microsoft.com/office/drawing/2014/main" val="1751514706"/>
                    </a:ext>
                  </a:extLst>
                </a:gridCol>
                <a:gridCol w="1176793">
                  <a:extLst>
                    <a:ext uri="{9D8B030D-6E8A-4147-A177-3AD203B41FA5}">
                      <a16:colId xmlns:a16="http://schemas.microsoft.com/office/drawing/2014/main" val="3162665537"/>
                    </a:ext>
                  </a:extLst>
                </a:gridCol>
                <a:gridCol w="1176793">
                  <a:extLst>
                    <a:ext uri="{9D8B030D-6E8A-4147-A177-3AD203B41FA5}">
                      <a16:colId xmlns:a16="http://schemas.microsoft.com/office/drawing/2014/main" val="1273562234"/>
                    </a:ext>
                  </a:extLst>
                </a:gridCol>
                <a:gridCol w="1176793">
                  <a:extLst>
                    <a:ext uri="{9D8B030D-6E8A-4147-A177-3AD203B41FA5}">
                      <a16:colId xmlns:a16="http://schemas.microsoft.com/office/drawing/2014/main" val="3914860480"/>
                    </a:ext>
                  </a:extLst>
                </a:gridCol>
                <a:gridCol w="1176793">
                  <a:extLst>
                    <a:ext uri="{9D8B030D-6E8A-4147-A177-3AD203B41FA5}">
                      <a16:colId xmlns:a16="http://schemas.microsoft.com/office/drawing/2014/main" val="1494444587"/>
                    </a:ext>
                  </a:extLst>
                </a:gridCol>
                <a:gridCol w="1176793">
                  <a:extLst>
                    <a:ext uri="{9D8B030D-6E8A-4147-A177-3AD203B41FA5}">
                      <a16:colId xmlns:a16="http://schemas.microsoft.com/office/drawing/2014/main" val="285474355"/>
                    </a:ext>
                  </a:extLst>
                </a:gridCol>
                <a:gridCol w="1176793">
                  <a:extLst>
                    <a:ext uri="{9D8B030D-6E8A-4147-A177-3AD203B41FA5}">
                      <a16:colId xmlns:a16="http://schemas.microsoft.com/office/drawing/2014/main" val="4235874315"/>
                    </a:ext>
                  </a:extLst>
                </a:gridCol>
              </a:tblGrid>
              <a:tr h="1331844">
                <a:tc>
                  <a:txBody>
                    <a:bodyPr/>
                    <a:lstStyle/>
                    <a:p>
                      <a:pPr algn="ctr" latinLnBrk="1"/>
                      <a:endParaRPr lang="ko-KR" altLang="en-US" dirty="0">
                        <a:solidFill>
                          <a:schemeClr val="tx1"/>
                        </a:solidFill>
                      </a:endParaRPr>
                    </a:p>
                  </a:txBody>
                  <a:tcPr/>
                </a:tc>
                <a:tc>
                  <a:txBody>
                    <a:bodyPr/>
                    <a:lstStyle/>
                    <a:p>
                      <a:pPr algn="ctr" latinLnBrk="1"/>
                      <a:r>
                        <a:rPr lang="en-US" altLang="ko-KR" b="1" dirty="0" smtClean="0">
                          <a:solidFill>
                            <a:schemeClr val="tx1"/>
                          </a:solidFill>
                        </a:rPr>
                        <a:t>Pen Digits </a:t>
                      </a:r>
                      <a:r>
                        <a:rPr lang="en-US" altLang="ko-KR" b="0" dirty="0" smtClean="0">
                          <a:solidFill>
                            <a:schemeClr val="tx1"/>
                          </a:solidFill>
                        </a:rPr>
                        <a:t>(1797x64)</a:t>
                      </a:r>
                      <a:endParaRPr lang="ko-KR" altLang="en-US" b="0" dirty="0">
                        <a:solidFill>
                          <a:schemeClr val="tx1"/>
                        </a:solidFill>
                      </a:endParaRPr>
                    </a:p>
                  </a:txBody>
                  <a:tcPr/>
                </a:tc>
                <a:tc>
                  <a:txBody>
                    <a:bodyPr/>
                    <a:lstStyle/>
                    <a:p>
                      <a:pPr algn="ctr" latinLnBrk="1"/>
                      <a:r>
                        <a:rPr lang="en-US" altLang="ko-KR" b="1" dirty="0" smtClean="0">
                          <a:solidFill>
                            <a:schemeClr val="tx1"/>
                          </a:solidFill>
                        </a:rPr>
                        <a:t>COIL20</a:t>
                      </a:r>
                    </a:p>
                    <a:p>
                      <a:pPr algn="ctr" latinLnBrk="1"/>
                      <a:r>
                        <a:rPr lang="en-US" altLang="ko-KR" b="0" dirty="0" smtClean="0">
                          <a:solidFill>
                            <a:schemeClr val="tx1"/>
                          </a:solidFill>
                        </a:rPr>
                        <a:t>(1440x16384)</a:t>
                      </a:r>
                      <a:endParaRPr lang="ko-KR" altLang="en-US" b="0" dirty="0">
                        <a:solidFill>
                          <a:schemeClr val="tx1"/>
                        </a:solidFill>
                      </a:endParaRPr>
                    </a:p>
                  </a:txBody>
                  <a:tcPr/>
                </a:tc>
                <a:tc>
                  <a:txBody>
                    <a:bodyPr/>
                    <a:lstStyle/>
                    <a:p>
                      <a:pPr algn="ctr" latinLnBrk="1"/>
                      <a:r>
                        <a:rPr lang="en-US" altLang="ko-KR" b="1" dirty="0" smtClean="0">
                          <a:solidFill>
                            <a:schemeClr val="tx1"/>
                          </a:solidFill>
                        </a:rPr>
                        <a:t>COIL100</a:t>
                      </a:r>
                    </a:p>
                    <a:p>
                      <a:pPr algn="ctr" latinLnBrk="1"/>
                      <a:r>
                        <a:rPr lang="en-US" altLang="ko-KR" b="0" dirty="0" smtClean="0">
                          <a:solidFill>
                            <a:schemeClr val="tx1"/>
                          </a:solidFill>
                        </a:rPr>
                        <a:t>(7200x4952)</a:t>
                      </a:r>
                      <a:endParaRPr lang="ko-KR" altLang="en-US" b="0" dirty="0">
                        <a:solidFill>
                          <a:schemeClr val="tx1"/>
                        </a:solidFill>
                      </a:endParaRPr>
                    </a:p>
                  </a:txBody>
                  <a:tcPr/>
                </a:tc>
                <a:tc>
                  <a:txBody>
                    <a:bodyPr/>
                    <a:lstStyle/>
                    <a:p>
                      <a:pPr algn="ctr" latinLnBrk="1"/>
                      <a:r>
                        <a:rPr lang="en-US" altLang="ko-KR" b="1" dirty="0" err="1" smtClean="0">
                          <a:solidFill>
                            <a:schemeClr val="tx1"/>
                          </a:solidFill>
                        </a:rPr>
                        <a:t>scRNA</a:t>
                      </a:r>
                      <a:endParaRPr lang="en-US" altLang="ko-KR" b="1" dirty="0" smtClean="0">
                        <a:solidFill>
                          <a:schemeClr val="tx1"/>
                        </a:solidFill>
                      </a:endParaRPr>
                    </a:p>
                    <a:p>
                      <a:pPr algn="ctr" latinLnBrk="1"/>
                      <a:r>
                        <a:rPr lang="en-US" altLang="ko-KR" b="0" dirty="0" smtClean="0">
                          <a:solidFill>
                            <a:schemeClr val="tx1"/>
                          </a:solidFill>
                        </a:rPr>
                        <a:t>(21086x1000)</a:t>
                      </a:r>
                      <a:endParaRPr lang="ko-KR" altLang="en-US" b="0" dirty="0">
                        <a:solidFill>
                          <a:schemeClr val="tx1"/>
                        </a:solidFill>
                      </a:endParaRPr>
                    </a:p>
                  </a:txBody>
                  <a:tcPr/>
                </a:tc>
                <a:tc>
                  <a:txBody>
                    <a:bodyPr/>
                    <a:lstStyle/>
                    <a:p>
                      <a:pPr algn="ctr" latinLnBrk="1"/>
                      <a:r>
                        <a:rPr lang="en-US" altLang="ko-KR" b="1" dirty="0" smtClean="0">
                          <a:solidFill>
                            <a:schemeClr val="tx1"/>
                          </a:solidFill>
                        </a:rPr>
                        <a:t>Shuttle</a:t>
                      </a:r>
                    </a:p>
                    <a:p>
                      <a:pPr algn="ctr" latinLnBrk="1"/>
                      <a:r>
                        <a:rPr lang="en-US" altLang="ko-KR" b="0" dirty="0" smtClean="0">
                          <a:solidFill>
                            <a:schemeClr val="tx1"/>
                          </a:solidFill>
                        </a:rPr>
                        <a:t>(58000x9)</a:t>
                      </a:r>
                      <a:endParaRPr lang="ko-KR" altLang="en-US" b="0" dirty="0">
                        <a:solidFill>
                          <a:schemeClr val="tx1"/>
                        </a:solidFill>
                      </a:endParaRPr>
                    </a:p>
                  </a:txBody>
                  <a:tcPr/>
                </a:tc>
                <a:tc>
                  <a:txBody>
                    <a:bodyPr/>
                    <a:lstStyle/>
                    <a:p>
                      <a:pPr algn="ctr" latinLnBrk="1"/>
                      <a:r>
                        <a:rPr lang="en-US" altLang="ko-KR" b="1" dirty="0" smtClean="0">
                          <a:solidFill>
                            <a:schemeClr val="tx1"/>
                          </a:solidFill>
                        </a:rPr>
                        <a:t>MNIST</a:t>
                      </a:r>
                    </a:p>
                    <a:p>
                      <a:pPr algn="ctr" latinLnBrk="1"/>
                      <a:r>
                        <a:rPr lang="en-US" altLang="ko-KR" b="0" dirty="0" smtClean="0">
                          <a:solidFill>
                            <a:schemeClr val="tx1"/>
                          </a:solidFill>
                        </a:rPr>
                        <a:t>(70000x784)</a:t>
                      </a:r>
                      <a:endParaRPr lang="ko-KR" altLang="en-US" b="0" dirty="0">
                        <a:solidFill>
                          <a:schemeClr val="tx1"/>
                        </a:solidFill>
                      </a:endParaRPr>
                    </a:p>
                  </a:txBody>
                  <a:tcPr/>
                </a:tc>
                <a:tc>
                  <a:txBody>
                    <a:bodyPr/>
                    <a:lstStyle/>
                    <a:p>
                      <a:pPr algn="ctr" latinLnBrk="1"/>
                      <a:r>
                        <a:rPr lang="en-US" altLang="ko-KR" b="1" dirty="0" smtClean="0">
                          <a:solidFill>
                            <a:schemeClr val="tx1"/>
                          </a:solidFill>
                        </a:rPr>
                        <a:t>F-MNIST</a:t>
                      </a:r>
                    </a:p>
                    <a:p>
                      <a:pPr algn="ctr" latinLnBrk="1"/>
                      <a:r>
                        <a:rPr lang="en-US" altLang="ko-KR" b="0" dirty="0" smtClean="0">
                          <a:solidFill>
                            <a:schemeClr val="tx1"/>
                          </a:solidFill>
                        </a:rPr>
                        <a:t>(70000x784)</a:t>
                      </a:r>
                      <a:endParaRPr lang="ko-KR" altLang="en-US" b="0" dirty="0">
                        <a:solidFill>
                          <a:schemeClr val="tx1"/>
                        </a:solidFill>
                      </a:endParaRPr>
                    </a:p>
                  </a:txBody>
                  <a:tcPr/>
                </a:tc>
                <a:tc>
                  <a:txBody>
                    <a:bodyPr/>
                    <a:lstStyle/>
                    <a:p>
                      <a:pPr algn="ctr" latinLnBrk="1"/>
                      <a:r>
                        <a:rPr lang="en-US" altLang="ko-KR" b="1" dirty="0" smtClean="0">
                          <a:solidFill>
                            <a:schemeClr val="tx1"/>
                          </a:solidFill>
                        </a:rPr>
                        <a:t>Flow</a:t>
                      </a:r>
                    </a:p>
                    <a:p>
                      <a:pPr algn="ctr" latinLnBrk="1"/>
                      <a:r>
                        <a:rPr lang="en-US" altLang="ko-KR" b="0" dirty="0" smtClean="0">
                          <a:solidFill>
                            <a:schemeClr val="tx1"/>
                          </a:solidFill>
                        </a:rPr>
                        <a:t>(100000x17)</a:t>
                      </a:r>
                      <a:endParaRPr lang="ko-KR" altLang="en-US" b="0" dirty="0">
                        <a:solidFill>
                          <a:schemeClr val="tx1"/>
                        </a:solidFill>
                      </a:endParaRPr>
                    </a:p>
                  </a:txBody>
                  <a:tcPr/>
                </a:tc>
                <a:tc>
                  <a:txBody>
                    <a:bodyPr/>
                    <a:lstStyle/>
                    <a:p>
                      <a:pPr algn="ctr" latinLnBrk="1"/>
                      <a:r>
                        <a:rPr lang="en-US" altLang="ko-KR" b="1" dirty="0" smtClean="0">
                          <a:solidFill>
                            <a:schemeClr val="tx1"/>
                          </a:solidFill>
                        </a:rPr>
                        <a:t>Google</a:t>
                      </a:r>
                      <a:r>
                        <a:rPr lang="en-US" altLang="ko-KR" b="1" baseline="0" dirty="0" smtClean="0">
                          <a:solidFill>
                            <a:schemeClr val="tx1"/>
                          </a:solidFill>
                        </a:rPr>
                        <a:t> News</a:t>
                      </a:r>
                    </a:p>
                    <a:p>
                      <a:pPr algn="ctr" latinLnBrk="1"/>
                      <a:r>
                        <a:rPr lang="en-US" altLang="ko-KR" b="0" baseline="0" dirty="0" smtClean="0">
                          <a:solidFill>
                            <a:schemeClr val="tx1"/>
                          </a:solidFill>
                        </a:rPr>
                        <a:t>(200000x300)</a:t>
                      </a:r>
                      <a:endParaRPr lang="ko-KR" altLang="en-US" b="0" dirty="0">
                        <a:solidFill>
                          <a:schemeClr val="tx1"/>
                        </a:solidFill>
                      </a:endParaRPr>
                    </a:p>
                  </a:txBody>
                  <a:tcPr/>
                </a:tc>
                <a:extLst>
                  <a:ext uri="{0D108BD9-81ED-4DB2-BD59-A6C34878D82A}">
                    <a16:rowId xmlns:a16="http://schemas.microsoft.com/office/drawing/2014/main" val="3994417614"/>
                  </a:ext>
                </a:extLst>
              </a:tr>
              <a:tr h="415001">
                <a:tc>
                  <a:txBody>
                    <a:bodyPr/>
                    <a:lstStyle/>
                    <a:p>
                      <a:pPr algn="ctr" latinLnBrk="1"/>
                      <a:r>
                        <a:rPr lang="en-US" altLang="ko-KR" b="1" dirty="0" smtClean="0">
                          <a:solidFill>
                            <a:schemeClr val="tx1"/>
                          </a:solidFill>
                        </a:rPr>
                        <a:t>UMAP</a:t>
                      </a:r>
                      <a:endParaRPr lang="ko-KR" altLang="en-US" b="1" dirty="0">
                        <a:solidFill>
                          <a:schemeClr val="tx1"/>
                        </a:solidFill>
                      </a:endParaRPr>
                    </a:p>
                  </a:txBody>
                  <a:tcPr/>
                </a:tc>
                <a:tc>
                  <a:txBody>
                    <a:bodyPr/>
                    <a:lstStyle/>
                    <a:p>
                      <a:pPr algn="ctr" latinLnBrk="1"/>
                      <a:r>
                        <a:rPr lang="en-US" altLang="ko-KR" dirty="0" smtClean="0">
                          <a:solidFill>
                            <a:schemeClr val="tx1"/>
                          </a:solidFill>
                        </a:rPr>
                        <a:t>9s</a:t>
                      </a:r>
                      <a:endParaRPr lang="ko-KR" altLang="en-US" dirty="0">
                        <a:solidFill>
                          <a:schemeClr val="tx1"/>
                        </a:solidFill>
                      </a:endParaRPr>
                    </a:p>
                  </a:txBody>
                  <a:tcPr/>
                </a:tc>
                <a:tc>
                  <a:txBody>
                    <a:bodyPr/>
                    <a:lstStyle/>
                    <a:p>
                      <a:pPr algn="ctr" latinLnBrk="1"/>
                      <a:r>
                        <a:rPr lang="en-US" altLang="ko-KR" b="1" dirty="0" smtClean="0">
                          <a:solidFill>
                            <a:srgbClr val="0070C0"/>
                          </a:solidFill>
                        </a:rPr>
                        <a:t>12s</a:t>
                      </a:r>
                      <a:endParaRPr lang="ko-KR" altLang="en-US" b="1" dirty="0">
                        <a:solidFill>
                          <a:srgbClr val="0070C0"/>
                        </a:solidFill>
                      </a:endParaRPr>
                    </a:p>
                  </a:txBody>
                  <a:tcPr/>
                </a:tc>
                <a:tc>
                  <a:txBody>
                    <a:bodyPr/>
                    <a:lstStyle/>
                    <a:p>
                      <a:pPr algn="ctr" latinLnBrk="1"/>
                      <a:r>
                        <a:rPr lang="en-US" altLang="ko-KR" b="1" dirty="0" smtClean="0">
                          <a:solidFill>
                            <a:srgbClr val="0070C0"/>
                          </a:solidFill>
                        </a:rPr>
                        <a:t>85s</a:t>
                      </a:r>
                      <a:endParaRPr lang="ko-KR" altLang="en-US" b="1" dirty="0">
                        <a:solidFill>
                          <a:srgbClr val="0070C0"/>
                        </a:solidFill>
                      </a:endParaRPr>
                    </a:p>
                  </a:txBody>
                  <a:tcPr/>
                </a:tc>
                <a:tc>
                  <a:txBody>
                    <a:bodyPr/>
                    <a:lstStyle/>
                    <a:p>
                      <a:pPr algn="ctr" latinLnBrk="1"/>
                      <a:r>
                        <a:rPr lang="en-US" altLang="ko-KR" b="1" dirty="0" smtClean="0">
                          <a:solidFill>
                            <a:srgbClr val="0070C0"/>
                          </a:solidFill>
                        </a:rPr>
                        <a:t>28s</a:t>
                      </a:r>
                      <a:endParaRPr lang="ko-KR" altLang="en-US" b="1" dirty="0">
                        <a:solidFill>
                          <a:srgbClr val="0070C0"/>
                        </a:solidFill>
                      </a:endParaRPr>
                    </a:p>
                  </a:txBody>
                  <a:tcPr/>
                </a:tc>
                <a:tc>
                  <a:txBody>
                    <a:bodyPr/>
                    <a:lstStyle/>
                    <a:p>
                      <a:pPr algn="ctr" latinLnBrk="1"/>
                      <a:r>
                        <a:rPr lang="en-US" altLang="ko-KR" b="1" dirty="0" smtClean="0">
                          <a:solidFill>
                            <a:srgbClr val="0070C0"/>
                          </a:solidFill>
                        </a:rPr>
                        <a:t>94s</a:t>
                      </a:r>
                      <a:endParaRPr lang="ko-KR" altLang="en-US" b="1" dirty="0">
                        <a:solidFill>
                          <a:srgbClr val="0070C0"/>
                        </a:solidFill>
                      </a:endParaRPr>
                    </a:p>
                  </a:txBody>
                  <a:tcPr/>
                </a:tc>
                <a:tc>
                  <a:txBody>
                    <a:bodyPr/>
                    <a:lstStyle/>
                    <a:p>
                      <a:pPr algn="ctr" latinLnBrk="1"/>
                      <a:r>
                        <a:rPr lang="en-US" altLang="ko-KR" b="1" dirty="0" smtClean="0">
                          <a:solidFill>
                            <a:srgbClr val="0070C0"/>
                          </a:solidFill>
                        </a:rPr>
                        <a:t>87s</a:t>
                      </a:r>
                      <a:endParaRPr lang="ko-KR" altLang="en-US" b="1" dirty="0">
                        <a:solidFill>
                          <a:srgbClr val="0070C0"/>
                        </a:solidFill>
                      </a:endParaRPr>
                    </a:p>
                  </a:txBody>
                  <a:tcPr/>
                </a:tc>
                <a:tc>
                  <a:txBody>
                    <a:bodyPr/>
                    <a:lstStyle/>
                    <a:p>
                      <a:pPr algn="ctr" latinLnBrk="1"/>
                      <a:r>
                        <a:rPr lang="en-US" altLang="ko-KR" b="1" dirty="0" smtClean="0">
                          <a:solidFill>
                            <a:srgbClr val="0070C0"/>
                          </a:solidFill>
                        </a:rPr>
                        <a:t>65s</a:t>
                      </a:r>
                      <a:endParaRPr lang="ko-KR" altLang="en-US" b="1" dirty="0">
                        <a:solidFill>
                          <a:srgbClr val="0070C0"/>
                        </a:solidFill>
                      </a:endParaRPr>
                    </a:p>
                  </a:txBody>
                  <a:tcPr/>
                </a:tc>
                <a:tc>
                  <a:txBody>
                    <a:bodyPr/>
                    <a:lstStyle/>
                    <a:p>
                      <a:pPr algn="ctr" latinLnBrk="1"/>
                      <a:r>
                        <a:rPr lang="en-US" altLang="ko-KR" b="1" dirty="0" smtClean="0">
                          <a:solidFill>
                            <a:srgbClr val="0070C0"/>
                          </a:solidFill>
                        </a:rPr>
                        <a:t>102s</a:t>
                      </a:r>
                      <a:endParaRPr lang="ko-KR" altLang="en-US" b="1" dirty="0">
                        <a:solidFill>
                          <a:srgbClr val="0070C0"/>
                        </a:solidFill>
                      </a:endParaRPr>
                    </a:p>
                  </a:txBody>
                  <a:tcPr/>
                </a:tc>
                <a:tc>
                  <a:txBody>
                    <a:bodyPr/>
                    <a:lstStyle/>
                    <a:p>
                      <a:pPr algn="ctr" latinLnBrk="1"/>
                      <a:r>
                        <a:rPr lang="en-US" altLang="ko-KR" b="1" dirty="0" smtClean="0">
                          <a:solidFill>
                            <a:srgbClr val="0070C0"/>
                          </a:solidFill>
                        </a:rPr>
                        <a:t>361s</a:t>
                      </a:r>
                      <a:endParaRPr lang="ko-KR" altLang="en-US" b="1" dirty="0">
                        <a:solidFill>
                          <a:srgbClr val="0070C0"/>
                        </a:solidFill>
                      </a:endParaRPr>
                    </a:p>
                  </a:txBody>
                  <a:tcPr/>
                </a:tc>
                <a:extLst>
                  <a:ext uri="{0D108BD9-81ED-4DB2-BD59-A6C34878D82A}">
                    <a16:rowId xmlns:a16="http://schemas.microsoft.com/office/drawing/2014/main" val="2192145412"/>
                  </a:ext>
                </a:extLst>
              </a:tr>
              <a:tr h="415001">
                <a:tc>
                  <a:txBody>
                    <a:bodyPr/>
                    <a:lstStyle/>
                    <a:p>
                      <a:pPr algn="ctr" latinLnBrk="1"/>
                      <a:r>
                        <a:rPr lang="en-US" altLang="ko-KR" b="1" dirty="0" smtClean="0">
                          <a:solidFill>
                            <a:schemeClr val="tx1"/>
                          </a:solidFill>
                        </a:rPr>
                        <a:t>Fit-SNE</a:t>
                      </a:r>
                      <a:endParaRPr lang="ko-KR" altLang="en-US" b="1" dirty="0">
                        <a:solidFill>
                          <a:schemeClr val="tx1"/>
                        </a:solidFill>
                      </a:endParaRPr>
                    </a:p>
                  </a:txBody>
                  <a:tcPr/>
                </a:tc>
                <a:tc>
                  <a:txBody>
                    <a:bodyPr/>
                    <a:lstStyle/>
                    <a:p>
                      <a:pPr algn="ctr" latinLnBrk="1"/>
                      <a:r>
                        <a:rPr lang="en-US" altLang="ko-KR" dirty="0" smtClean="0">
                          <a:solidFill>
                            <a:schemeClr val="tx1"/>
                          </a:solidFill>
                        </a:rPr>
                        <a:t>48s</a:t>
                      </a:r>
                      <a:endParaRPr lang="ko-KR" altLang="en-US" dirty="0">
                        <a:solidFill>
                          <a:schemeClr val="tx1"/>
                        </a:solidFill>
                      </a:endParaRPr>
                    </a:p>
                  </a:txBody>
                  <a:tcPr/>
                </a:tc>
                <a:tc>
                  <a:txBody>
                    <a:bodyPr/>
                    <a:lstStyle/>
                    <a:p>
                      <a:pPr algn="ctr" latinLnBrk="1"/>
                      <a:r>
                        <a:rPr lang="en-US" altLang="ko-KR" dirty="0" smtClean="0">
                          <a:solidFill>
                            <a:schemeClr val="tx1"/>
                          </a:solidFill>
                        </a:rPr>
                        <a:t>75s</a:t>
                      </a:r>
                      <a:endParaRPr lang="ko-KR" altLang="en-US" dirty="0">
                        <a:solidFill>
                          <a:schemeClr val="tx1"/>
                        </a:solidFill>
                      </a:endParaRPr>
                    </a:p>
                  </a:txBody>
                  <a:tcPr/>
                </a:tc>
                <a:tc>
                  <a:txBody>
                    <a:bodyPr/>
                    <a:lstStyle/>
                    <a:p>
                      <a:pPr algn="ctr" latinLnBrk="1"/>
                      <a:r>
                        <a:rPr lang="en-US" altLang="ko-KR" dirty="0" smtClean="0">
                          <a:solidFill>
                            <a:schemeClr val="tx1"/>
                          </a:solidFill>
                        </a:rPr>
                        <a:t>2681s</a:t>
                      </a:r>
                      <a:endParaRPr lang="ko-KR" altLang="en-US" dirty="0">
                        <a:solidFill>
                          <a:schemeClr val="tx1"/>
                        </a:solidFill>
                      </a:endParaRPr>
                    </a:p>
                  </a:txBody>
                  <a:tcPr/>
                </a:tc>
                <a:tc>
                  <a:txBody>
                    <a:bodyPr/>
                    <a:lstStyle/>
                    <a:p>
                      <a:pPr algn="ctr" latinLnBrk="1"/>
                      <a:r>
                        <a:rPr lang="en-US" altLang="ko-KR" dirty="0" smtClean="0">
                          <a:solidFill>
                            <a:schemeClr val="tx1"/>
                          </a:solidFill>
                        </a:rPr>
                        <a:t>131s</a:t>
                      </a:r>
                      <a:endParaRPr lang="ko-KR" altLang="en-US" dirty="0">
                        <a:solidFill>
                          <a:schemeClr val="tx1"/>
                        </a:solidFill>
                      </a:endParaRPr>
                    </a:p>
                  </a:txBody>
                  <a:tcPr/>
                </a:tc>
                <a:tc>
                  <a:txBody>
                    <a:bodyPr/>
                    <a:lstStyle/>
                    <a:p>
                      <a:pPr algn="ctr" latinLnBrk="1"/>
                      <a:r>
                        <a:rPr lang="en-US" altLang="ko-KR" dirty="0" smtClean="0">
                          <a:solidFill>
                            <a:schemeClr val="tx1"/>
                          </a:solidFill>
                        </a:rPr>
                        <a:t>108s</a:t>
                      </a:r>
                      <a:endParaRPr lang="ko-KR" altLang="en-US" dirty="0">
                        <a:solidFill>
                          <a:schemeClr val="tx1"/>
                        </a:solidFill>
                      </a:endParaRPr>
                    </a:p>
                  </a:txBody>
                  <a:tcPr/>
                </a:tc>
                <a:tc>
                  <a:txBody>
                    <a:bodyPr/>
                    <a:lstStyle/>
                    <a:p>
                      <a:pPr algn="ctr" latinLnBrk="1"/>
                      <a:r>
                        <a:rPr lang="en-US" altLang="ko-KR" dirty="0" smtClean="0">
                          <a:solidFill>
                            <a:schemeClr val="tx1"/>
                          </a:solidFill>
                        </a:rPr>
                        <a:t>292s</a:t>
                      </a:r>
                      <a:endParaRPr lang="ko-KR" altLang="en-US" dirty="0">
                        <a:solidFill>
                          <a:schemeClr val="tx1"/>
                        </a:solidFill>
                      </a:endParaRPr>
                    </a:p>
                  </a:txBody>
                  <a:tcPr/>
                </a:tc>
                <a:tc>
                  <a:txBody>
                    <a:bodyPr/>
                    <a:lstStyle/>
                    <a:p>
                      <a:pPr algn="ctr" latinLnBrk="1"/>
                      <a:r>
                        <a:rPr lang="en-US" altLang="ko-KR" dirty="0" smtClean="0">
                          <a:solidFill>
                            <a:schemeClr val="tx1"/>
                          </a:solidFill>
                        </a:rPr>
                        <a:t>278s</a:t>
                      </a:r>
                      <a:endParaRPr lang="ko-KR" altLang="en-US" dirty="0">
                        <a:solidFill>
                          <a:schemeClr val="tx1"/>
                        </a:solidFill>
                      </a:endParaRPr>
                    </a:p>
                  </a:txBody>
                  <a:tcPr/>
                </a:tc>
                <a:tc>
                  <a:txBody>
                    <a:bodyPr/>
                    <a:lstStyle/>
                    <a:p>
                      <a:pPr algn="ctr" latinLnBrk="1"/>
                      <a:r>
                        <a:rPr lang="en-US" altLang="ko-KR" dirty="0" smtClean="0">
                          <a:solidFill>
                            <a:schemeClr val="tx1"/>
                          </a:solidFill>
                        </a:rPr>
                        <a:t>164s</a:t>
                      </a:r>
                      <a:endParaRPr lang="ko-KR" altLang="en-US" dirty="0">
                        <a:solidFill>
                          <a:schemeClr val="tx1"/>
                        </a:solidFill>
                      </a:endParaRPr>
                    </a:p>
                  </a:txBody>
                  <a:tcPr/>
                </a:tc>
                <a:tc>
                  <a:txBody>
                    <a:bodyPr/>
                    <a:lstStyle/>
                    <a:p>
                      <a:pPr algn="ctr" latinLnBrk="1"/>
                      <a:r>
                        <a:rPr lang="en-US" altLang="ko-KR" dirty="0" smtClean="0">
                          <a:solidFill>
                            <a:schemeClr val="tx1"/>
                          </a:solidFill>
                        </a:rPr>
                        <a:t>652s</a:t>
                      </a:r>
                      <a:endParaRPr lang="ko-KR" altLang="en-US" dirty="0">
                        <a:solidFill>
                          <a:schemeClr val="tx1"/>
                        </a:solidFill>
                      </a:endParaRPr>
                    </a:p>
                  </a:txBody>
                  <a:tcPr/>
                </a:tc>
                <a:extLst>
                  <a:ext uri="{0D108BD9-81ED-4DB2-BD59-A6C34878D82A}">
                    <a16:rowId xmlns:a16="http://schemas.microsoft.com/office/drawing/2014/main" val="4174720274"/>
                  </a:ext>
                </a:extLst>
              </a:tr>
              <a:tr h="415001">
                <a:tc>
                  <a:txBody>
                    <a:bodyPr/>
                    <a:lstStyle/>
                    <a:p>
                      <a:pPr algn="ctr" latinLnBrk="1"/>
                      <a:r>
                        <a:rPr lang="en-US" altLang="ko-KR" b="1" dirty="0" smtClean="0">
                          <a:solidFill>
                            <a:schemeClr val="tx1"/>
                          </a:solidFill>
                        </a:rPr>
                        <a:t>t-SNE</a:t>
                      </a:r>
                      <a:endParaRPr lang="ko-KR" altLang="en-US" b="1" dirty="0">
                        <a:solidFill>
                          <a:schemeClr val="tx1"/>
                        </a:solidFill>
                      </a:endParaRPr>
                    </a:p>
                  </a:txBody>
                  <a:tcPr/>
                </a:tc>
                <a:tc>
                  <a:txBody>
                    <a:bodyPr/>
                    <a:lstStyle/>
                    <a:p>
                      <a:pPr algn="ctr" latinLnBrk="1"/>
                      <a:r>
                        <a:rPr lang="en-US" altLang="ko-KR" dirty="0" smtClean="0">
                          <a:solidFill>
                            <a:schemeClr val="tx1"/>
                          </a:solidFill>
                        </a:rPr>
                        <a:t>17s</a:t>
                      </a:r>
                      <a:endParaRPr lang="ko-KR" altLang="en-US" dirty="0">
                        <a:solidFill>
                          <a:schemeClr val="tx1"/>
                        </a:solidFill>
                      </a:endParaRPr>
                    </a:p>
                  </a:txBody>
                  <a:tcPr/>
                </a:tc>
                <a:tc>
                  <a:txBody>
                    <a:bodyPr/>
                    <a:lstStyle/>
                    <a:p>
                      <a:pPr algn="ctr" latinLnBrk="1"/>
                      <a:r>
                        <a:rPr lang="en-US" altLang="ko-KR" dirty="0" smtClean="0">
                          <a:solidFill>
                            <a:schemeClr val="tx1"/>
                          </a:solidFill>
                        </a:rPr>
                        <a:t>22s</a:t>
                      </a:r>
                      <a:endParaRPr lang="ko-KR" altLang="en-US" dirty="0">
                        <a:solidFill>
                          <a:schemeClr val="tx1"/>
                        </a:solidFill>
                      </a:endParaRPr>
                    </a:p>
                  </a:txBody>
                  <a:tcPr/>
                </a:tc>
                <a:tc>
                  <a:txBody>
                    <a:bodyPr/>
                    <a:lstStyle/>
                    <a:p>
                      <a:pPr algn="ctr" latinLnBrk="1"/>
                      <a:r>
                        <a:rPr lang="en-US" altLang="ko-KR" dirty="0" smtClean="0">
                          <a:solidFill>
                            <a:schemeClr val="tx1"/>
                          </a:solidFill>
                        </a:rPr>
                        <a:t>810s</a:t>
                      </a:r>
                      <a:endParaRPr lang="ko-KR" altLang="en-US" dirty="0">
                        <a:solidFill>
                          <a:schemeClr val="tx1"/>
                        </a:solidFill>
                      </a:endParaRPr>
                    </a:p>
                  </a:txBody>
                  <a:tcPr/>
                </a:tc>
                <a:tc>
                  <a:txBody>
                    <a:bodyPr/>
                    <a:lstStyle/>
                    <a:p>
                      <a:pPr algn="ctr" latinLnBrk="1"/>
                      <a:r>
                        <a:rPr lang="en-US" altLang="ko-KR" dirty="0" smtClean="0">
                          <a:solidFill>
                            <a:schemeClr val="tx1"/>
                          </a:solidFill>
                        </a:rPr>
                        <a:t>258s</a:t>
                      </a:r>
                      <a:endParaRPr lang="ko-KR" altLang="en-US" dirty="0">
                        <a:solidFill>
                          <a:schemeClr val="tx1"/>
                        </a:solidFill>
                      </a:endParaRPr>
                    </a:p>
                  </a:txBody>
                  <a:tcPr/>
                </a:tc>
                <a:tc>
                  <a:txBody>
                    <a:bodyPr/>
                    <a:lstStyle/>
                    <a:p>
                      <a:pPr algn="ctr" latinLnBrk="1"/>
                      <a:r>
                        <a:rPr lang="en-US" altLang="ko-KR" dirty="0" smtClean="0">
                          <a:solidFill>
                            <a:schemeClr val="tx1"/>
                          </a:solidFill>
                        </a:rPr>
                        <a:t>714s</a:t>
                      </a:r>
                      <a:endParaRPr lang="ko-KR" altLang="en-US" dirty="0">
                        <a:solidFill>
                          <a:schemeClr val="tx1"/>
                        </a:solidFill>
                      </a:endParaRPr>
                    </a:p>
                  </a:txBody>
                  <a:tcPr/>
                </a:tc>
                <a:tc>
                  <a:txBody>
                    <a:bodyPr/>
                    <a:lstStyle/>
                    <a:p>
                      <a:pPr algn="ctr" latinLnBrk="1"/>
                      <a:r>
                        <a:rPr lang="en-US" altLang="ko-KR" dirty="0" smtClean="0">
                          <a:solidFill>
                            <a:schemeClr val="tx1"/>
                          </a:solidFill>
                        </a:rPr>
                        <a:t>1450s</a:t>
                      </a:r>
                      <a:endParaRPr lang="ko-KR" altLang="en-US" dirty="0">
                        <a:solidFill>
                          <a:schemeClr val="tx1"/>
                        </a:solidFill>
                      </a:endParaRPr>
                    </a:p>
                  </a:txBody>
                  <a:tcPr/>
                </a:tc>
                <a:tc>
                  <a:txBody>
                    <a:bodyPr/>
                    <a:lstStyle/>
                    <a:p>
                      <a:pPr algn="ctr" latinLnBrk="1"/>
                      <a:r>
                        <a:rPr lang="en-US" altLang="ko-KR" dirty="0" smtClean="0">
                          <a:solidFill>
                            <a:schemeClr val="tx1"/>
                          </a:solidFill>
                        </a:rPr>
                        <a:t>934s</a:t>
                      </a:r>
                      <a:endParaRPr lang="ko-KR" altLang="en-US" dirty="0">
                        <a:solidFill>
                          <a:schemeClr val="tx1"/>
                        </a:solidFill>
                      </a:endParaRPr>
                    </a:p>
                  </a:txBody>
                  <a:tcPr/>
                </a:tc>
                <a:tc>
                  <a:txBody>
                    <a:bodyPr/>
                    <a:lstStyle/>
                    <a:p>
                      <a:pPr algn="ctr" latinLnBrk="1"/>
                      <a:r>
                        <a:rPr lang="en-US" altLang="ko-KR" dirty="0" smtClean="0">
                          <a:solidFill>
                            <a:schemeClr val="tx1"/>
                          </a:solidFill>
                        </a:rPr>
                        <a:t>1135s</a:t>
                      </a:r>
                      <a:endParaRPr lang="ko-KR" altLang="en-US" dirty="0">
                        <a:solidFill>
                          <a:schemeClr val="tx1"/>
                        </a:solidFill>
                      </a:endParaRPr>
                    </a:p>
                  </a:txBody>
                  <a:tcPr/>
                </a:tc>
                <a:tc>
                  <a:txBody>
                    <a:bodyPr/>
                    <a:lstStyle/>
                    <a:p>
                      <a:pPr algn="ctr" latinLnBrk="1"/>
                      <a:r>
                        <a:rPr lang="en-US" altLang="ko-KR" dirty="0" smtClean="0">
                          <a:solidFill>
                            <a:schemeClr val="tx1"/>
                          </a:solidFill>
                        </a:rPr>
                        <a:t>16906s</a:t>
                      </a:r>
                      <a:endParaRPr lang="ko-KR" altLang="en-US" dirty="0">
                        <a:solidFill>
                          <a:schemeClr val="tx1"/>
                        </a:solidFill>
                      </a:endParaRPr>
                    </a:p>
                  </a:txBody>
                  <a:tcPr/>
                </a:tc>
                <a:extLst>
                  <a:ext uri="{0D108BD9-81ED-4DB2-BD59-A6C34878D82A}">
                    <a16:rowId xmlns:a16="http://schemas.microsoft.com/office/drawing/2014/main" val="1100522048"/>
                  </a:ext>
                </a:extLst>
              </a:tr>
              <a:tr h="716303">
                <a:tc>
                  <a:txBody>
                    <a:bodyPr/>
                    <a:lstStyle/>
                    <a:p>
                      <a:pPr algn="ctr" latinLnBrk="1"/>
                      <a:r>
                        <a:rPr lang="en-US" altLang="ko-KR" b="1" dirty="0" err="1" smtClean="0">
                          <a:solidFill>
                            <a:schemeClr val="tx1"/>
                          </a:solidFill>
                        </a:rPr>
                        <a:t>LargeVis</a:t>
                      </a:r>
                      <a:endParaRPr lang="ko-KR" altLang="en-US" b="1" dirty="0">
                        <a:solidFill>
                          <a:schemeClr val="tx1"/>
                        </a:solidFill>
                      </a:endParaRPr>
                    </a:p>
                  </a:txBody>
                  <a:tcPr/>
                </a:tc>
                <a:tc>
                  <a:txBody>
                    <a:bodyPr/>
                    <a:lstStyle/>
                    <a:p>
                      <a:pPr algn="ctr" latinLnBrk="1"/>
                      <a:r>
                        <a:rPr lang="en-US" altLang="ko-KR" dirty="0" smtClean="0">
                          <a:solidFill>
                            <a:schemeClr val="tx1"/>
                          </a:solidFill>
                        </a:rPr>
                        <a:t>20s</a:t>
                      </a:r>
                      <a:endParaRPr lang="ko-KR" altLang="en-US" dirty="0">
                        <a:solidFill>
                          <a:schemeClr val="tx1"/>
                        </a:solidFill>
                      </a:endParaRPr>
                    </a:p>
                  </a:txBody>
                  <a:tcPr/>
                </a:tc>
                <a:tc>
                  <a:txBody>
                    <a:bodyPr/>
                    <a:lstStyle/>
                    <a:p>
                      <a:pPr algn="ctr" latinLnBrk="1"/>
                      <a:r>
                        <a:rPr lang="en-US" altLang="ko-KR" dirty="0" smtClean="0">
                          <a:solidFill>
                            <a:schemeClr val="tx1"/>
                          </a:solidFill>
                        </a:rPr>
                        <a:t>82s</a:t>
                      </a:r>
                      <a:endParaRPr lang="ko-KR" altLang="en-US" dirty="0">
                        <a:solidFill>
                          <a:schemeClr val="tx1"/>
                        </a:solidFill>
                      </a:endParaRPr>
                    </a:p>
                  </a:txBody>
                  <a:tcPr/>
                </a:tc>
                <a:tc>
                  <a:txBody>
                    <a:bodyPr/>
                    <a:lstStyle/>
                    <a:p>
                      <a:pPr algn="ctr" latinLnBrk="1"/>
                      <a:r>
                        <a:rPr lang="en-US" altLang="ko-KR" dirty="0" smtClean="0">
                          <a:solidFill>
                            <a:schemeClr val="tx1"/>
                          </a:solidFill>
                        </a:rPr>
                        <a:t>3197s</a:t>
                      </a:r>
                      <a:endParaRPr lang="ko-KR" altLang="en-US" dirty="0">
                        <a:solidFill>
                          <a:schemeClr val="tx1"/>
                        </a:solidFill>
                      </a:endParaRPr>
                    </a:p>
                  </a:txBody>
                  <a:tcPr/>
                </a:tc>
                <a:tc>
                  <a:txBody>
                    <a:bodyPr/>
                    <a:lstStyle/>
                    <a:p>
                      <a:pPr algn="ctr" latinLnBrk="1"/>
                      <a:r>
                        <a:rPr lang="en-US" altLang="ko-KR" dirty="0" smtClean="0">
                          <a:solidFill>
                            <a:schemeClr val="tx1"/>
                          </a:solidFill>
                        </a:rPr>
                        <a:t>377s</a:t>
                      </a:r>
                      <a:endParaRPr lang="ko-KR" altLang="en-US" dirty="0">
                        <a:solidFill>
                          <a:schemeClr val="tx1"/>
                        </a:solidFill>
                      </a:endParaRPr>
                    </a:p>
                  </a:txBody>
                  <a:tcPr/>
                </a:tc>
                <a:tc>
                  <a:txBody>
                    <a:bodyPr/>
                    <a:lstStyle/>
                    <a:p>
                      <a:pPr algn="ctr" latinLnBrk="1"/>
                      <a:r>
                        <a:rPr lang="en-US" altLang="ko-KR" dirty="0" smtClean="0">
                          <a:solidFill>
                            <a:schemeClr val="tx1"/>
                          </a:solidFill>
                        </a:rPr>
                        <a:t>615s</a:t>
                      </a:r>
                      <a:endParaRPr lang="ko-KR" altLang="en-US" dirty="0">
                        <a:solidFill>
                          <a:schemeClr val="tx1"/>
                        </a:solidFill>
                      </a:endParaRPr>
                    </a:p>
                  </a:txBody>
                  <a:tcPr/>
                </a:tc>
                <a:tc>
                  <a:txBody>
                    <a:bodyPr/>
                    <a:lstStyle/>
                    <a:p>
                      <a:pPr algn="ctr" latinLnBrk="1"/>
                      <a:r>
                        <a:rPr lang="en-US" altLang="ko-KR" dirty="0" smtClean="0">
                          <a:solidFill>
                            <a:schemeClr val="tx1"/>
                          </a:solidFill>
                        </a:rPr>
                        <a:t>1298s</a:t>
                      </a:r>
                      <a:endParaRPr lang="ko-KR" altLang="en-US" dirty="0">
                        <a:solidFill>
                          <a:schemeClr val="tx1"/>
                        </a:solidFill>
                      </a:endParaRPr>
                    </a:p>
                  </a:txBody>
                  <a:tcPr/>
                </a:tc>
                <a:tc>
                  <a:txBody>
                    <a:bodyPr/>
                    <a:lstStyle/>
                    <a:p>
                      <a:pPr algn="ctr" latinLnBrk="1"/>
                      <a:r>
                        <a:rPr lang="en-US" altLang="ko-KR" dirty="0" smtClean="0">
                          <a:solidFill>
                            <a:schemeClr val="tx1"/>
                          </a:solidFill>
                        </a:rPr>
                        <a:t>1173s</a:t>
                      </a:r>
                      <a:endParaRPr lang="ko-KR" altLang="en-US" dirty="0">
                        <a:solidFill>
                          <a:schemeClr val="tx1"/>
                        </a:solidFill>
                      </a:endParaRPr>
                    </a:p>
                  </a:txBody>
                  <a:tcPr/>
                </a:tc>
                <a:tc>
                  <a:txBody>
                    <a:bodyPr/>
                    <a:lstStyle/>
                    <a:p>
                      <a:pPr algn="ctr" latinLnBrk="1"/>
                      <a:r>
                        <a:rPr lang="en-US" altLang="ko-KR" dirty="0" smtClean="0">
                          <a:solidFill>
                            <a:schemeClr val="tx1"/>
                          </a:solidFill>
                        </a:rPr>
                        <a:t>1127s</a:t>
                      </a:r>
                      <a:endParaRPr lang="ko-KR" altLang="en-US" dirty="0">
                        <a:solidFill>
                          <a:schemeClr val="tx1"/>
                        </a:solidFill>
                      </a:endParaRPr>
                    </a:p>
                  </a:txBody>
                  <a:tcPr/>
                </a:tc>
                <a:tc>
                  <a:txBody>
                    <a:bodyPr/>
                    <a:lstStyle/>
                    <a:p>
                      <a:pPr algn="ctr" latinLnBrk="1"/>
                      <a:r>
                        <a:rPr lang="en-US" altLang="ko-KR" dirty="0" smtClean="0">
                          <a:solidFill>
                            <a:schemeClr val="tx1"/>
                          </a:solidFill>
                        </a:rPr>
                        <a:t>5392s</a:t>
                      </a:r>
                      <a:endParaRPr lang="ko-KR" altLang="en-US" dirty="0">
                        <a:solidFill>
                          <a:schemeClr val="tx1"/>
                        </a:solidFill>
                      </a:endParaRPr>
                    </a:p>
                  </a:txBody>
                  <a:tcPr/>
                </a:tc>
                <a:extLst>
                  <a:ext uri="{0D108BD9-81ED-4DB2-BD59-A6C34878D82A}">
                    <a16:rowId xmlns:a16="http://schemas.microsoft.com/office/drawing/2014/main" val="3711335799"/>
                  </a:ext>
                </a:extLst>
              </a:tr>
              <a:tr h="716303">
                <a:tc>
                  <a:txBody>
                    <a:bodyPr/>
                    <a:lstStyle/>
                    <a:p>
                      <a:pPr algn="ctr" latinLnBrk="1"/>
                      <a:r>
                        <a:rPr lang="en-US" altLang="ko-KR" b="1" dirty="0" err="1" smtClean="0">
                          <a:solidFill>
                            <a:schemeClr val="tx1"/>
                          </a:solidFill>
                        </a:rPr>
                        <a:t>Eigenmaps</a:t>
                      </a:r>
                      <a:endParaRPr lang="ko-KR" altLang="en-US" b="1" dirty="0">
                        <a:solidFill>
                          <a:schemeClr val="tx1"/>
                        </a:solidFill>
                      </a:endParaRPr>
                    </a:p>
                  </a:txBody>
                  <a:tcPr/>
                </a:tc>
                <a:tc>
                  <a:txBody>
                    <a:bodyPr/>
                    <a:lstStyle/>
                    <a:p>
                      <a:pPr algn="ctr" latinLnBrk="1"/>
                      <a:r>
                        <a:rPr lang="en-US" altLang="ko-KR" b="1" dirty="0" smtClean="0">
                          <a:solidFill>
                            <a:srgbClr val="0070C0"/>
                          </a:solidFill>
                        </a:rPr>
                        <a:t>2s</a:t>
                      </a:r>
                      <a:endParaRPr lang="ko-KR" altLang="en-US" b="1" dirty="0">
                        <a:solidFill>
                          <a:srgbClr val="0070C0"/>
                        </a:solidFill>
                      </a:endParaRPr>
                    </a:p>
                  </a:txBody>
                  <a:tcPr/>
                </a:tc>
                <a:tc>
                  <a:txBody>
                    <a:bodyPr/>
                    <a:lstStyle/>
                    <a:p>
                      <a:pPr algn="ctr" latinLnBrk="1"/>
                      <a:r>
                        <a:rPr lang="en-US" altLang="ko-KR" dirty="0" smtClean="0">
                          <a:solidFill>
                            <a:schemeClr val="tx1"/>
                          </a:solidFill>
                        </a:rPr>
                        <a:t>47s</a:t>
                      </a:r>
                      <a:endParaRPr lang="ko-KR" altLang="en-US" dirty="0">
                        <a:solidFill>
                          <a:schemeClr val="tx1"/>
                        </a:solidFill>
                      </a:endParaRPr>
                    </a:p>
                  </a:txBody>
                  <a:tcPr/>
                </a:tc>
                <a:tc>
                  <a:txBody>
                    <a:bodyPr/>
                    <a:lstStyle/>
                    <a:p>
                      <a:pPr algn="ctr" latinLnBrk="1"/>
                      <a:r>
                        <a:rPr lang="en-US" altLang="ko-KR" dirty="0" smtClean="0">
                          <a:solidFill>
                            <a:schemeClr val="tx1"/>
                          </a:solidFill>
                        </a:rPr>
                        <a:t>3268s</a:t>
                      </a:r>
                      <a:endParaRPr lang="ko-KR" altLang="en-US" dirty="0">
                        <a:solidFill>
                          <a:schemeClr val="tx1"/>
                        </a:solidFill>
                      </a:endParaRPr>
                    </a:p>
                  </a:txBody>
                  <a:tcPr/>
                </a:tc>
                <a:tc>
                  <a:txBody>
                    <a:bodyPr/>
                    <a:lstStyle/>
                    <a:p>
                      <a:pPr algn="ctr" latinLnBrk="1"/>
                      <a:r>
                        <a:rPr lang="en-US" altLang="ko-KR" dirty="0" smtClean="0">
                          <a:solidFill>
                            <a:schemeClr val="tx1"/>
                          </a:solidFill>
                        </a:rPr>
                        <a:t>470s</a:t>
                      </a:r>
                      <a:endParaRPr lang="ko-KR" altLang="en-US" dirty="0">
                        <a:solidFill>
                          <a:schemeClr val="tx1"/>
                        </a:solidFill>
                      </a:endParaRPr>
                    </a:p>
                  </a:txBody>
                  <a:tcPr/>
                </a:tc>
                <a:tc>
                  <a:txBody>
                    <a:bodyPr/>
                    <a:lstStyle/>
                    <a:p>
                      <a:pPr algn="ctr" latinLnBrk="1"/>
                      <a:r>
                        <a:rPr lang="en-US" altLang="ko-KR" dirty="0" smtClean="0">
                          <a:solidFill>
                            <a:schemeClr val="tx1"/>
                          </a:solidFill>
                        </a:rPr>
                        <a:t>133s</a:t>
                      </a:r>
                      <a:endParaRPr lang="ko-KR" altLang="en-US" dirty="0">
                        <a:solidFill>
                          <a:schemeClr val="tx1"/>
                        </a:solidFill>
                      </a:endParaRPr>
                    </a:p>
                  </a:txBody>
                  <a:tcPr/>
                </a:tc>
                <a:tc>
                  <a:txBody>
                    <a:bodyPr/>
                    <a:lstStyle/>
                    <a:p>
                      <a:pPr algn="ctr" latinLnBrk="1"/>
                      <a:r>
                        <a:rPr lang="en-US" altLang="ko-KR" dirty="0" smtClean="0">
                          <a:solidFill>
                            <a:schemeClr val="tx1"/>
                          </a:solidFill>
                        </a:rPr>
                        <a:t>40709s</a:t>
                      </a:r>
                      <a:endParaRPr lang="ko-KR" altLang="en-US" dirty="0">
                        <a:solidFill>
                          <a:schemeClr val="tx1"/>
                        </a:solidFill>
                      </a:endParaRPr>
                    </a:p>
                  </a:txBody>
                  <a:tcPr/>
                </a:tc>
                <a:tc>
                  <a:txBody>
                    <a:bodyPr/>
                    <a:lstStyle/>
                    <a:p>
                      <a:pPr algn="ctr" latinLnBrk="1"/>
                      <a:r>
                        <a:rPr lang="en-US" altLang="ko-KR" dirty="0" smtClean="0">
                          <a:solidFill>
                            <a:schemeClr val="tx1"/>
                          </a:solidFill>
                        </a:rPr>
                        <a:t>6356s</a:t>
                      </a:r>
                      <a:endParaRPr lang="ko-KR" altLang="en-US" dirty="0">
                        <a:solidFill>
                          <a:schemeClr val="tx1"/>
                        </a:solidFill>
                      </a:endParaRPr>
                    </a:p>
                  </a:txBody>
                  <a:tcPr/>
                </a:tc>
                <a:tc>
                  <a:txBody>
                    <a:bodyPr/>
                    <a:lstStyle/>
                    <a:p>
                      <a:pPr algn="ctr" latinLnBrk="1"/>
                      <a:r>
                        <a:rPr lang="en-US" altLang="ko-KR" dirty="0" smtClean="0">
                          <a:solidFill>
                            <a:schemeClr val="tx1"/>
                          </a:solidFill>
                        </a:rPr>
                        <a:t>30654s</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extLst>
                  <a:ext uri="{0D108BD9-81ED-4DB2-BD59-A6C34878D82A}">
                    <a16:rowId xmlns:a16="http://schemas.microsoft.com/office/drawing/2014/main" val="2507130418"/>
                  </a:ext>
                </a:extLst>
              </a:tr>
              <a:tr h="415001">
                <a:tc>
                  <a:txBody>
                    <a:bodyPr/>
                    <a:lstStyle/>
                    <a:p>
                      <a:pPr algn="ctr" latinLnBrk="1"/>
                      <a:r>
                        <a:rPr lang="en-US" altLang="ko-KR" b="1" dirty="0" err="1" smtClean="0">
                          <a:solidFill>
                            <a:schemeClr val="tx1"/>
                          </a:solidFill>
                        </a:rPr>
                        <a:t>Isomap</a:t>
                      </a:r>
                      <a:endParaRPr lang="ko-KR" altLang="en-US" b="1" dirty="0">
                        <a:solidFill>
                          <a:schemeClr val="tx1"/>
                        </a:solidFill>
                      </a:endParaRPr>
                    </a:p>
                  </a:txBody>
                  <a:tcPr/>
                </a:tc>
                <a:tc>
                  <a:txBody>
                    <a:bodyPr/>
                    <a:lstStyle/>
                    <a:p>
                      <a:pPr algn="ctr" latinLnBrk="1"/>
                      <a:r>
                        <a:rPr lang="en-US" altLang="ko-KR" b="1" dirty="0" smtClean="0">
                          <a:solidFill>
                            <a:srgbClr val="0070C0"/>
                          </a:solidFill>
                        </a:rPr>
                        <a:t>2s</a:t>
                      </a:r>
                      <a:endParaRPr lang="ko-KR" altLang="en-US" b="1" dirty="0">
                        <a:solidFill>
                          <a:srgbClr val="0070C0"/>
                        </a:solidFill>
                      </a:endParaRPr>
                    </a:p>
                  </a:txBody>
                  <a:tcPr/>
                </a:tc>
                <a:tc>
                  <a:txBody>
                    <a:bodyPr/>
                    <a:lstStyle/>
                    <a:p>
                      <a:pPr algn="ctr" latinLnBrk="1"/>
                      <a:r>
                        <a:rPr lang="en-US" altLang="ko-KR" dirty="0" smtClean="0">
                          <a:solidFill>
                            <a:schemeClr val="tx1"/>
                          </a:solidFill>
                        </a:rPr>
                        <a:t>58s</a:t>
                      </a:r>
                      <a:endParaRPr lang="ko-KR" altLang="en-US" dirty="0">
                        <a:solidFill>
                          <a:schemeClr val="tx1"/>
                        </a:solidFill>
                      </a:endParaRPr>
                    </a:p>
                  </a:txBody>
                  <a:tcPr/>
                </a:tc>
                <a:tc>
                  <a:txBody>
                    <a:bodyPr/>
                    <a:lstStyle/>
                    <a:p>
                      <a:pPr algn="ctr" latinLnBrk="1"/>
                      <a:r>
                        <a:rPr lang="en-US" altLang="ko-KR" dirty="0" smtClean="0">
                          <a:solidFill>
                            <a:schemeClr val="tx1"/>
                          </a:solidFill>
                        </a:rPr>
                        <a:t>3210s</a:t>
                      </a:r>
                      <a:endParaRPr lang="ko-KR" altLang="en-US" dirty="0">
                        <a:solidFill>
                          <a:schemeClr val="tx1"/>
                        </a:solidFill>
                      </a:endParaRPr>
                    </a:p>
                  </a:txBody>
                  <a:tcPr/>
                </a:tc>
                <a:tc>
                  <a:txBody>
                    <a:bodyPr/>
                    <a:lstStyle/>
                    <a:p>
                      <a:pPr algn="ctr" latinLnBrk="1"/>
                      <a:r>
                        <a:rPr lang="en-US" altLang="ko-KR" dirty="0" smtClean="0">
                          <a:solidFill>
                            <a:schemeClr val="tx1"/>
                          </a:solidFill>
                        </a:rPr>
                        <a:t>923s</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tc>
                  <a:txBody>
                    <a:bodyPr/>
                    <a:lstStyle/>
                    <a:p>
                      <a:pPr algn="ctr" latinLnBrk="1"/>
                      <a:r>
                        <a:rPr lang="en-US" altLang="ko-KR" dirty="0" smtClean="0">
                          <a:solidFill>
                            <a:schemeClr val="tx1"/>
                          </a:solidFill>
                        </a:rPr>
                        <a:t>-</a:t>
                      </a:r>
                      <a:endParaRPr lang="ko-KR" altLang="en-US" dirty="0">
                        <a:solidFill>
                          <a:schemeClr val="tx1"/>
                        </a:solidFill>
                      </a:endParaRPr>
                    </a:p>
                  </a:txBody>
                  <a:tcPr/>
                </a:tc>
                <a:extLst>
                  <a:ext uri="{0D108BD9-81ED-4DB2-BD59-A6C34878D82A}">
                    <a16:rowId xmlns:a16="http://schemas.microsoft.com/office/drawing/2014/main" val="3916256605"/>
                  </a:ext>
                </a:extLst>
              </a:tr>
            </a:tbl>
          </a:graphicData>
        </a:graphic>
      </p:graphicFrame>
    </p:spTree>
    <p:extLst>
      <p:ext uri="{BB962C8B-B14F-4D97-AF65-F5344CB8AC3E}">
        <p14:creationId xmlns:p14="http://schemas.microsoft.com/office/powerpoint/2010/main" val="3959214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pic>
        <p:nvPicPr>
          <p:cNvPr id="3" name="그림 2"/>
          <p:cNvPicPr>
            <a:picLocks noChangeAspect="1"/>
          </p:cNvPicPr>
          <p:nvPr/>
        </p:nvPicPr>
        <p:blipFill>
          <a:blip r:embed="rId3"/>
          <a:stretch>
            <a:fillRect/>
          </a:stretch>
        </p:blipFill>
        <p:spPr>
          <a:xfrm>
            <a:off x="332313" y="1937098"/>
            <a:ext cx="11702961" cy="4353415"/>
          </a:xfrm>
          <a:prstGeom prst="rect">
            <a:avLst/>
          </a:prstGeom>
        </p:spPr>
      </p:pic>
    </p:spTree>
    <p:extLst>
      <p:ext uri="{BB962C8B-B14F-4D97-AF65-F5344CB8AC3E}">
        <p14:creationId xmlns:p14="http://schemas.microsoft.com/office/powerpoint/2010/main" val="2681469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pic>
        <p:nvPicPr>
          <p:cNvPr id="4" name="그림 3"/>
          <p:cNvPicPr>
            <a:picLocks noChangeAspect="1"/>
          </p:cNvPicPr>
          <p:nvPr/>
        </p:nvPicPr>
        <p:blipFill>
          <a:blip r:embed="rId3"/>
          <a:stretch>
            <a:fillRect/>
          </a:stretch>
        </p:blipFill>
        <p:spPr>
          <a:xfrm>
            <a:off x="3104566" y="1480930"/>
            <a:ext cx="6158455" cy="5267740"/>
          </a:xfrm>
          <a:prstGeom prst="rect">
            <a:avLst/>
          </a:prstGeom>
        </p:spPr>
      </p:pic>
    </p:spTree>
    <p:extLst>
      <p:ext uri="{BB962C8B-B14F-4D97-AF65-F5344CB8AC3E}">
        <p14:creationId xmlns:p14="http://schemas.microsoft.com/office/powerpoint/2010/main" val="3536129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1. Introduction</a:t>
            </a:r>
            <a:endParaRPr lang="ko-KR" altLang="en-US" dirty="0"/>
          </a:p>
        </p:txBody>
      </p:sp>
      <p:sp>
        <p:nvSpPr>
          <p:cNvPr id="3" name="내용 개체 틀 2"/>
          <p:cNvSpPr>
            <a:spLocks noGrp="1"/>
          </p:cNvSpPr>
          <p:nvPr>
            <p:ph idx="1"/>
          </p:nvPr>
        </p:nvSpPr>
        <p:spPr>
          <a:xfrm>
            <a:off x="122582" y="3485459"/>
            <a:ext cx="3753678" cy="539887"/>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US" altLang="ko-KR" dirty="0" smtClean="0"/>
              <a:t>Dimension Reduction</a:t>
            </a:r>
            <a:endParaRPr lang="ko-KR" altLang="en-US" dirty="0"/>
          </a:p>
        </p:txBody>
      </p:sp>
      <mc:AlternateContent xmlns:mc="http://schemas.openxmlformats.org/markup-compatibility/2006" xmlns:a14="http://schemas.microsoft.com/office/drawing/2010/main">
        <mc:Choice Requires="a14">
          <p:sp>
            <p:nvSpPr>
              <p:cNvPr id="4" name="TextBox 3"/>
              <p:cNvSpPr txBox="1"/>
              <p:nvPr/>
            </p:nvSpPr>
            <p:spPr>
              <a:xfrm>
                <a:off x="2098812" y="2507784"/>
                <a:ext cx="5029200" cy="24952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7000" i="1" smtClean="0">
                              <a:latin typeface="Cambria Math" panose="02040503050406030204" pitchFamily="18" charset="0"/>
                            </a:rPr>
                          </m:ctrlPr>
                        </m:dPr>
                        <m:e>
                          <m:eqArr>
                            <m:eqArrPr>
                              <m:ctrlPr>
                                <a:rPr lang="en-US" altLang="ko-KR" sz="7000" i="1" smtClean="0">
                                  <a:latin typeface="Cambria Math" panose="02040503050406030204" pitchFamily="18" charset="0"/>
                                </a:rPr>
                              </m:ctrlPr>
                            </m:eqArrPr>
                            <m:e/>
                            <m:e/>
                          </m:eqArr>
                        </m:e>
                      </m:d>
                    </m:oMath>
                  </m:oMathPara>
                </a14:m>
                <a:endParaRPr lang="ko-KR" altLang="en-US" sz="7000" dirty="0"/>
              </a:p>
            </p:txBody>
          </p:sp>
        </mc:Choice>
        <mc:Fallback xmlns="">
          <p:sp>
            <p:nvSpPr>
              <p:cNvPr id="4" name="TextBox 3"/>
              <p:cNvSpPr txBox="1">
                <a:spLocks noRot="1" noChangeAspect="1" noMove="1" noResize="1" noEditPoints="1" noAdjustHandles="1" noChangeArrowheads="1" noChangeShapeType="1" noTextEdit="1"/>
              </p:cNvSpPr>
              <p:nvPr/>
            </p:nvSpPr>
            <p:spPr>
              <a:xfrm>
                <a:off x="2098812" y="2507784"/>
                <a:ext cx="5029200" cy="2495235"/>
              </a:xfrm>
              <a:prstGeom prst="rect">
                <a:avLst/>
              </a:prstGeom>
              <a:blipFill>
                <a:blip r:embed="rId3"/>
                <a:stretch>
                  <a:fillRect/>
                </a:stretch>
              </a:blipFill>
            </p:spPr>
            <p:txBody>
              <a:bodyPr/>
              <a:lstStyle/>
              <a:p>
                <a:r>
                  <a:rPr lang="ko-KR" altLang="en-US">
                    <a:noFill/>
                  </a:rPr>
                  <a:t> </a:t>
                </a:r>
              </a:p>
            </p:txBody>
          </p:sp>
        </mc:Fallback>
      </mc:AlternateContent>
      <p:sp>
        <p:nvSpPr>
          <p:cNvPr id="5" name="내용 개체 틀 2"/>
          <p:cNvSpPr txBox="1">
            <a:spLocks/>
          </p:cNvSpPr>
          <p:nvPr/>
        </p:nvSpPr>
        <p:spPr>
          <a:xfrm>
            <a:off x="4479234" y="2507784"/>
            <a:ext cx="3753678" cy="5398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altLang="ko-KR" dirty="0" smtClean="0"/>
              <a:t>Matrix Factorization</a:t>
            </a:r>
            <a:endParaRPr lang="ko-KR" altLang="en-US" dirty="0"/>
          </a:p>
        </p:txBody>
      </p:sp>
      <p:sp>
        <p:nvSpPr>
          <p:cNvPr id="6" name="내용 개체 틀 2"/>
          <p:cNvSpPr txBox="1">
            <a:spLocks/>
          </p:cNvSpPr>
          <p:nvPr/>
        </p:nvSpPr>
        <p:spPr>
          <a:xfrm>
            <a:off x="4479234" y="4628131"/>
            <a:ext cx="3753678" cy="5398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altLang="ko-KR" dirty="0" smtClean="0"/>
              <a:t>Neighbor Graphs</a:t>
            </a:r>
            <a:endParaRPr lang="ko-KR" altLang="en-US" dirty="0"/>
          </a:p>
        </p:txBody>
      </p:sp>
      <p:sp>
        <p:nvSpPr>
          <p:cNvPr id="7" name="TextBox 6"/>
          <p:cNvSpPr txBox="1"/>
          <p:nvPr/>
        </p:nvSpPr>
        <p:spPr>
          <a:xfrm>
            <a:off x="4552122" y="3309730"/>
            <a:ext cx="7504043" cy="923330"/>
          </a:xfrm>
          <a:prstGeom prst="rect">
            <a:avLst/>
          </a:prstGeom>
          <a:noFill/>
        </p:spPr>
        <p:txBody>
          <a:bodyPr wrap="square" rtlCol="0">
            <a:spAutoFit/>
          </a:bodyPr>
          <a:lstStyle/>
          <a:p>
            <a:r>
              <a:rPr lang="en-US" altLang="ko-KR" dirty="0" smtClean="0"/>
              <a:t>Principle Component Analysis, Linear </a:t>
            </a:r>
            <a:r>
              <a:rPr lang="en-US" altLang="ko-KR" dirty="0" err="1" smtClean="0"/>
              <a:t>Autoencoder</a:t>
            </a:r>
            <a:r>
              <a:rPr lang="en-US" altLang="ko-KR" dirty="0" smtClean="0"/>
              <a:t>, Latent </a:t>
            </a:r>
            <a:r>
              <a:rPr lang="en-US" altLang="ko-KR" dirty="0" err="1" smtClean="0"/>
              <a:t>Dirichlet</a:t>
            </a:r>
            <a:r>
              <a:rPr lang="en-US" altLang="ko-KR" dirty="0" smtClean="0"/>
              <a:t> Allocation, Non-negative matrix factorization, Generalized Low Rank Models, </a:t>
            </a:r>
            <a:r>
              <a:rPr lang="en-US" altLang="ko-KR" dirty="0" err="1" smtClean="0"/>
              <a:t>GloVe</a:t>
            </a:r>
            <a:r>
              <a:rPr lang="en-US" altLang="ko-KR" dirty="0" smtClean="0"/>
              <a:t>, Word2Vec.</a:t>
            </a:r>
            <a:endParaRPr lang="ko-KR" altLang="en-US" dirty="0"/>
          </a:p>
        </p:txBody>
      </p:sp>
      <p:sp>
        <p:nvSpPr>
          <p:cNvPr id="8" name="TextBox 7"/>
          <p:cNvSpPr txBox="1"/>
          <p:nvPr/>
        </p:nvSpPr>
        <p:spPr>
          <a:xfrm>
            <a:off x="4479234" y="5331584"/>
            <a:ext cx="7504043" cy="646331"/>
          </a:xfrm>
          <a:prstGeom prst="rect">
            <a:avLst/>
          </a:prstGeom>
          <a:noFill/>
        </p:spPr>
        <p:txBody>
          <a:bodyPr wrap="square" rtlCol="0">
            <a:spAutoFit/>
          </a:bodyPr>
          <a:lstStyle/>
          <a:p>
            <a:r>
              <a:rPr lang="en-US" altLang="ko-KR" dirty="0" smtClean="0"/>
              <a:t>Laplacian </a:t>
            </a:r>
            <a:r>
              <a:rPr lang="en-US" altLang="ko-KR" dirty="0" err="1" smtClean="0"/>
              <a:t>Eigenmaps</a:t>
            </a:r>
            <a:r>
              <a:rPr lang="en-US" altLang="ko-KR" dirty="0" smtClean="0"/>
              <a:t>, Hessian </a:t>
            </a:r>
            <a:r>
              <a:rPr lang="en-US" altLang="ko-KR" dirty="0" err="1" smtClean="0"/>
              <a:t>Eigenmaps</a:t>
            </a:r>
            <a:r>
              <a:rPr lang="en-US" altLang="ko-KR" dirty="0" smtClean="0"/>
              <a:t>, Local Tangent Space Alignment, JSE, </a:t>
            </a:r>
            <a:r>
              <a:rPr lang="en-US" altLang="ko-KR" dirty="0" err="1" smtClean="0"/>
              <a:t>Isomap</a:t>
            </a:r>
            <a:r>
              <a:rPr lang="en-US" altLang="ko-KR" dirty="0" smtClean="0"/>
              <a:t>, Locally Linear Embedding , </a:t>
            </a:r>
            <a:r>
              <a:rPr lang="en-US" altLang="ko-KR" b="1" dirty="0" smtClean="0"/>
              <a:t>t-SEN, UMAP. </a:t>
            </a:r>
            <a:endParaRPr lang="ko-KR" altLang="en-US" b="1" dirty="0"/>
          </a:p>
        </p:txBody>
      </p:sp>
    </p:spTree>
    <p:extLst>
      <p:ext uri="{BB962C8B-B14F-4D97-AF65-F5344CB8AC3E}">
        <p14:creationId xmlns:p14="http://schemas.microsoft.com/office/powerpoint/2010/main" val="155959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5. Practical Efficacy</a:t>
            </a:r>
          </a:p>
        </p:txBody>
      </p:sp>
      <p:pic>
        <p:nvPicPr>
          <p:cNvPr id="3" name="그림 2"/>
          <p:cNvPicPr>
            <a:picLocks noChangeAspect="1"/>
          </p:cNvPicPr>
          <p:nvPr/>
        </p:nvPicPr>
        <p:blipFill>
          <a:blip r:embed="rId3"/>
          <a:stretch>
            <a:fillRect/>
          </a:stretch>
        </p:blipFill>
        <p:spPr>
          <a:xfrm>
            <a:off x="2806560" y="1430830"/>
            <a:ext cx="6754467" cy="5427170"/>
          </a:xfrm>
          <a:prstGeom prst="rect">
            <a:avLst/>
          </a:prstGeom>
        </p:spPr>
      </p:pic>
    </p:spTree>
    <p:extLst>
      <p:ext uri="{BB962C8B-B14F-4D97-AF65-F5344CB8AC3E}">
        <p14:creationId xmlns:p14="http://schemas.microsoft.com/office/powerpoint/2010/main" val="40772691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a:t>6. Weakness</a:t>
            </a:r>
          </a:p>
        </p:txBody>
      </p:sp>
      <p:sp>
        <p:nvSpPr>
          <p:cNvPr id="4" name="직사각형 3"/>
          <p:cNvSpPr/>
          <p:nvPr/>
        </p:nvSpPr>
        <p:spPr>
          <a:xfrm>
            <a:off x="428625" y="2041699"/>
            <a:ext cx="11763375" cy="954107"/>
          </a:xfrm>
          <a:prstGeom prst="rect">
            <a:avLst/>
          </a:prstGeom>
        </p:spPr>
        <p:txBody>
          <a:bodyPr wrap="square">
            <a:spAutoFit/>
          </a:bodyPr>
          <a:lstStyle/>
          <a:p>
            <a:pPr marL="514350" indent="-514350">
              <a:buAutoNum type="arabicPeriod"/>
            </a:pPr>
            <a:r>
              <a:rPr lang="en-US" altLang="ko-KR" sz="2800" dirty="0" smtClean="0"/>
              <a:t>UMAP </a:t>
            </a:r>
            <a:r>
              <a:rPr lang="en-US" altLang="ko-KR" sz="2800" dirty="0"/>
              <a:t>lacks the strong interpretability of </a:t>
            </a:r>
            <a:r>
              <a:rPr lang="en-US" altLang="ko-KR" sz="2800" dirty="0" smtClean="0"/>
              <a:t>PCA and </a:t>
            </a:r>
            <a:r>
              <a:rPr lang="en-US" altLang="ko-KR" sz="2800" dirty="0"/>
              <a:t>related </a:t>
            </a:r>
            <a:r>
              <a:rPr lang="en-US" altLang="ko-KR" sz="2800" dirty="0" smtClean="0"/>
              <a:t>techniques </a:t>
            </a:r>
            <a:r>
              <a:rPr lang="en-US" altLang="ko-KR" sz="2800" dirty="0"/>
              <a:t>such a </a:t>
            </a:r>
            <a:r>
              <a:rPr lang="en-US" altLang="ko-KR" sz="2800" dirty="0" smtClean="0"/>
              <a:t>NMF.</a:t>
            </a:r>
            <a:endParaRPr lang="en-US" altLang="ko-KR" sz="2800" dirty="0" smtClean="0"/>
          </a:p>
        </p:txBody>
      </p:sp>
      <p:sp>
        <p:nvSpPr>
          <p:cNvPr id="5" name="직사각형 4"/>
          <p:cNvSpPr/>
          <p:nvPr/>
        </p:nvSpPr>
        <p:spPr>
          <a:xfrm>
            <a:off x="428625" y="3160568"/>
            <a:ext cx="11235566" cy="1815882"/>
          </a:xfrm>
          <a:prstGeom prst="rect">
            <a:avLst/>
          </a:prstGeom>
        </p:spPr>
        <p:txBody>
          <a:bodyPr wrap="square">
            <a:spAutoFit/>
          </a:bodyPr>
          <a:lstStyle/>
          <a:p>
            <a:r>
              <a:rPr lang="en-US" altLang="ko-KR" sz="2800" dirty="0" smtClean="0"/>
              <a:t>2. </a:t>
            </a:r>
            <a:r>
              <a:rPr lang="en-US" altLang="ko-KR" sz="2800" dirty="0"/>
              <a:t>While we believe that UMAP can capture more global structure than these other techniques, it remains true that if global structure is of primary interest then UMAP may not be the best choice for dimension reduction.</a:t>
            </a:r>
            <a:endParaRPr lang="en-US" altLang="ko-KR" sz="2800" dirty="0"/>
          </a:p>
        </p:txBody>
      </p:sp>
      <p:sp>
        <p:nvSpPr>
          <p:cNvPr id="6" name="직사각형 5"/>
          <p:cNvSpPr/>
          <p:nvPr/>
        </p:nvSpPr>
        <p:spPr>
          <a:xfrm>
            <a:off x="428625" y="5133954"/>
            <a:ext cx="11479123" cy="1384995"/>
          </a:xfrm>
          <a:prstGeom prst="rect">
            <a:avLst/>
          </a:prstGeom>
        </p:spPr>
        <p:txBody>
          <a:bodyPr wrap="square">
            <a:spAutoFit/>
          </a:bodyPr>
          <a:lstStyle/>
          <a:p>
            <a:r>
              <a:rPr lang="en-US" altLang="ko-KR" sz="2800" dirty="0" smtClean="0"/>
              <a:t>3. </a:t>
            </a:r>
            <a:r>
              <a:rPr lang="en-US" altLang="ko-KR" sz="2800" dirty="0" smtClean="0"/>
              <a:t>T</a:t>
            </a:r>
            <a:r>
              <a:rPr lang="en-US" altLang="ko-KR" sz="2800" dirty="0" smtClean="0"/>
              <a:t>he </a:t>
            </a:r>
            <a:r>
              <a:rPr lang="en-US" altLang="ko-KR" sz="2800" dirty="0"/>
              <a:t>use of approximate nearest neighbor algorithms, and the negative sampling used in optimization, can result in suboptimal </a:t>
            </a:r>
            <a:r>
              <a:rPr lang="en-US" altLang="ko-KR" sz="2800" dirty="0" err="1" smtClean="0"/>
              <a:t>embeddings</a:t>
            </a:r>
            <a:r>
              <a:rPr lang="en-US" altLang="ko-KR" sz="2800" dirty="0" smtClean="0"/>
              <a:t> for </a:t>
            </a:r>
            <a:r>
              <a:rPr lang="en-US" altLang="ko-KR" sz="2800" dirty="0"/>
              <a:t>small (less than 500 samples) dataset sizes.</a:t>
            </a:r>
            <a:endParaRPr lang="ko-KR" altLang="en-US" sz="2800" dirty="0"/>
          </a:p>
        </p:txBody>
      </p:sp>
    </p:spTree>
    <p:extLst>
      <p:ext uri="{BB962C8B-B14F-4D97-AF65-F5344CB8AC3E}">
        <p14:creationId xmlns:p14="http://schemas.microsoft.com/office/powerpoint/2010/main" val="3701690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80591" y="2551735"/>
            <a:ext cx="8474765" cy="1325563"/>
          </a:xfrm>
        </p:spPr>
        <p:txBody>
          <a:bodyPr/>
          <a:lstStyle/>
          <a:p>
            <a:r>
              <a:rPr lang="en-US" altLang="ko-KR" b="1" dirty="0" smtClean="0"/>
              <a:t>Thank you for your attention!</a:t>
            </a:r>
            <a:endParaRPr lang="en-US" altLang="ko-KR" b="1" dirty="0"/>
          </a:p>
        </p:txBody>
      </p:sp>
    </p:spTree>
    <p:extLst>
      <p:ext uri="{BB962C8B-B14F-4D97-AF65-F5344CB8AC3E}">
        <p14:creationId xmlns:p14="http://schemas.microsoft.com/office/powerpoint/2010/main" val="357131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691191" cy="1325563"/>
          </a:xfrm>
        </p:spPr>
        <p:txBody>
          <a:bodyPr/>
          <a:lstStyle/>
          <a:p>
            <a:r>
              <a:rPr lang="en-US" altLang="ko-KR" dirty="0" smtClean="0"/>
              <a:t>References</a:t>
            </a:r>
            <a:endParaRPr lang="en-US" altLang="ko-KR" dirty="0"/>
          </a:p>
        </p:txBody>
      </p:sp>
      <p:sp>
        <p:nvSpPr>
          <p:cNvPr id="4" name="직사각형 3"/>
          <p:cNvSpPr/>
          <p:nvPr/>
        </p:nvSpPr>
        <p:spPr>
          <a:xfrm>
            <a:off x="302106" y="2151030"/>
            <a:ext cx="11763375" cy="3108543"/>
          </a:xfrm>
          <a:prstGeom prst="rect">
            <a:avLst/>
          </a:prstGeom>
        </p:spPr>
        <p:txBody>
          <a:bodyPr wrap="square">
            <a:spAutoFit/>
          </a:bodyPr>
          <a:lstStyle/>
          <a:p>
            <a:pPr marL="514350" indent="-514350">
              <a:buAutoNum type="arabicPeriod"/>
            </a:pPr>
            <a:r>
              <a:rPr lang="en-US" altLang="ko-KR" sz="2800" dirty="0" err="1"/>
              <a:t>McInnes</a:t>
            </a:r>
            <a:r>
              <a:rPr lang="en-US" altLang="ko-KR" sz="2800" dirty="0"/>
              <a:t>, Leland, John Healy, and James Melville. "</a:t>
            </a:r>
            <a:r>
              <a:rPr lang="en-US" altLang="ko-KR" sz="2800" dirty="0" err="1"/>
              <a:t>Umap</a:t>
            </a:r>
            <a:r>
              <a:rPr lang="en-US" altLang="ko-KR" sz="2800" dirty="0"/>
              <a:t>: Uniform manifold approximation and projection for dimension reduction." </a:t>
            </a:r>
            <a:r>
              <a:rPr lang="en-US" altLang="ko-KR" sz="2800" i="1" dirty="0" err="1"/>
              <a:t>arXiv</a:t>
            </a:r>
            <a:r>
              <a:rPr lang="en-US" altLang="ko-KR" sz="2800" i="1" dirty="0"/>
              <a:t> preprint arXiv:1802.03426</a:t>
            </a:r>
            <a:r>
              <a:rPr lang="en-US" altLang="ko-KR" sz="2800" dirty="0"/>
              <a:t> (2018</a:t>
            </a:r>
            <a:r>
              <a:rPr lang="en-US" altLang="ko-KR" sz="2800" dirty="0" smtClean="0"/>
              <a:t>).</a:t>
            </a:r>
          </a:p>
          <a:p>
            <a:pPr marL="514350" indent="-514350">
              <a:buAutoNum type="arabicPeriod"/>
            </a:pPr>
            <a:endParaRPr lang="en-US" altLang="ko-KR" sz="2800" dirty="0"/>
          </a:p>
          <a:p>
            <a:pPr marL="514350" indent="-514350">
              <a:buAutoNum type="arabicPeriod"/>
            </a:pPr>
            <a:r>
              <a:rPr lang="en-US" altLang="ko-KR" sz="2800" dirty="0">
                <a:hlinkClick r:id="rId3"/>
              </a:rPr>
              <a:t>https://</a:t>
            </a:r>
            <a:r>
              <a:rPr lang="en-US" altLang="ko-KR" sz="2800" dirty="0" smtClean="0">
                <a:hlinkClick r:id="rId3"/>
              </a:rPr>
              <a:t>umap-learn.readthedocs.io/en/latest/how_umap_works.html</a:t>
            </a:r>
            <a:endParaRPr lang="en-US" altLang="ko-KR" sz="2800" dirty="0" smtClean="0"/>
          </a:p>
          <a:p>
            <a:pPr marL="514350" indent="-514350">
              <a:buAutoNum type="arabicPeriod"/>
            </a:pPr>
            <a:endParaRPr lang="en-US" altLang="ko-KR" sz="2800" dirty="0"/>
          </a:p>
          <a:p>
            <a:pPr marL="514350" indent="-514350">
              <a:buAutoNum type="arabicPeriod"/>
            </a:pPr>
            <a:r>
              <a:rPr lang="en-US" altLang="ko-KR" sz="2800" dirty="0">
                <a:hlinkClick r:id="rId4"/>
              </a:rPr>
              <a:t>https://</a:t>
            </a:r>
            <a:r>
              <a:rPr lang="en-US" altLang="ko-KR" sz="2800" dirty="0" smtClean="0">
                <a:hlinkClick r:id="rId4"/>
              </a:rPr>
              <a:t>www.youtube.com/watch?v=nq6iPZVUxZU</a:t>
            </a:r>
            <a:endParaRPr lang="en-US" altLang="ko-KR" sz="2800" dirty="0" smtClean="0"/>
          </a:p>
        </p:txBody>
      </p:sp>
    </p:spTree>
    <p:extLst>
      <p:ext uri="{BB962C8B-B14F-4D97-AF65-F5344CB8AC3E}">
        <p14:creationId xmlns:p14="http://schemas.microsoft.com/office/powerpoint/2010/main" val="1674247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1. Introduction</a:t>
            </a:r>
            <a:endParaRPr lang="ko-KR" altLang="en-US" dirty="0"/>
          </a:p>
        </p:txBody>
      </p:sp>
      <p:pic>
        <p:nvPicPr>
          <p:cNvPr id="5" name="그림 4"/>
          <p:cNvPicPr>
            <a:picLocks noChangeAspect="1"/>
          </p:cNvPicPr>
          <p:nvPr/>
        </p:nvPicPr>
        <p:blipFill>
          <a:blip r:embed="rId2"/>
          <a:stretch>
            <a:fillRect/>
          </a:stretch>
        </p:blipFill>
        <p:spPr>
          <a:xfrm>
            <a:off x="2255561" y="1690688"/>
            <a:ext cx="7680877" cy="4476854"/>
          </a:xfrm>
          <a:prstGeom prst="rect">
            <a:avLst/>
          </a:prstGeom>
        </p:spPr>
      </p:pic>
    </p:spTree>
    <p:extLst>
      <p:ext uri="{BB962C8B-B14F-4D97-AF65-F5344CB8AC3E}">
        <p14:creationId xmlns:p14="http://schemas.microsoft.com/office/powerpoint/2010/main" val="3769127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sp>
        <p:nvSpPr>
          <p:cNvPr id="4" name="타원 3"/>
          <p:cNvSpPr/>
          <p:nvPr/>
        </p:nvSpPr>
        <p:spPr>
          <a:xfrm>
            <a:off x="1282147" y="3081136"/>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3223591" y="3081136"/>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4350025" y="3081135"/>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a:stCxn id="6" idx="6"/>
            <a:endCxn id="7" idx="2"/>
          </p:cNvCxnSpPr>
          <p:nvPr/>
        </p:nvCxnSpPr>
        <p:spPr>
          <a:xfrm flipV="1">
            <a:off x="3392556" y="3165618"/>
            <a:ext cx="95746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그룹 48"/>
          <p:cNvGrpSpPr/>
          <p:nvPr/>
        </p:nvGrpSpPr>
        <p:grpSpPr>
          <a:xfrm>
            <a:off x="6060383" y="2251217"/>
            <a:ext cx="1295399" cy="1003852"/>
            <a:chOff x="6291469" y="3607904"/>
            <a:chExt cx="1295399" cy="1003852"/>
          </a:xfrm>
        </p:grpSpPr>
        <p:sp>
          <p:nvSpPr>
            <p:cNvPr id="11" name="타원 10"/>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7417903" y="44427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p:cNvCxnSpPr>
              <a:stCxn id="11" idx="6"/>
              <a:endCxn id="12" idx="2"/>
            </p:cNvCxnSpPr>
            <p:nvPr/>
          </p:nvCxnSpPr>
          <p:spPr>
            <a:xfrm flipV="1">
              <a:off x="6460434" y="4527273"/>
              <a:ext cx="95746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6854685" y="360790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p:cNvCxnSpPr>
              <a:endCxn id="15" idx="3"/>
            </p:cNvCxnSpPr>
            <p:nvPr/>
          </p:nvCxnSpPr>
          <p:spPr>
            <a:xfrm flipV="1">
              <a:off x="6375951" y="3752125"/>
              <a:ext cx="503478" cy="7329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2" idx="1"/>
              <a:endCxn id="15" idx="5"/>
            </p:cNvCxnSpPr>
            <p:nvPr/>
          </p:nvCxnSpPr>
          <p:spPr>
            <a:xfrm flipH="1" flipV="1">
              <a:off x="6998906" y="3752125"/>
              <a:ext cx="443741" cy="715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그룹 47"/>
          <p:cNvGrpSpPr/>
          <p:nvPr/>
        </p:nvGrpSpPr>
        <p:grpSpPr>
          <a:xfrm>
            <a:off x="8955152" y="1692606"/>
            <a:ext cx="1542221" cy="1779104"/>
            <a:chOff x="9082710" y="3657702"/>
            <a:chExt cx="1542221" cy="1779104"/>
          </a:xfrm>
        </p:grpSpPr>
        <p:cxnSp>
          <p:nvCxnSpPr>
            <p:cNvPr id="32" name="직선 연결선 31"/>
            <p:cNvCxnSpPr/>
            <p:nvPr/>
          </p:nvCxnSpPr>
          <p:spPr>
            <a:xfrm flipH="1">
              <a:off x="9144000" y="3692388"/>
              <a:ext cx="699051" cy="1138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9144001" y="4830417"/>
              <a:ext cx="824947" cy="5565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9968948" y="4711148"/>
              <a:ext cx="576469" cy="6758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flipV="1">
              <a:off x="9843051" y="3692387"/>
              <a:ext cx="702366" cy="1018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9153938" y="4711148"/>
              <a:ext cx="1391479" cy="11926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9838083" y="3742185"/>
              <a:ext cx="130865" cy="16448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타원 43"/>
            <p:cNvSpPr/>
            <p:nvPr/>
          </p:nvSpPr>
          <p:spPr>
            <a:xfrm>
              <a:off x="9758569" y="3657702"/>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9082710" y="474593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10455966" y="46390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9889434" y="526784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p:cNvSpPr txBox="1"/>
          <p:nvPr/>
        </p:nvSpPr>
        <p:spPr>
          <a:xfrm>
            <a:off x="490329" y="3475610"/>
            <a:ext cx="1905001" cy="523220"/>
          </a:xfrm>
          <a:prstGeom prst="rect">
            <a:avLst/>
          </a:prstGeom>
          <a:noFill/>
        </p:spPr>
        <p:txBody>
          <a:bodyPr wrap="square" rtlCol="0">
            <a:spAutoFit/>
          </a:bodyPr>
          <a:lstStyle/>
          <a:p>
            <a:r>
              <a:rPr lang="en-US" altLang="ko-KR" sz="2800" dirty="0" smtClean="0"/>
              <a:t>0-simplex</a:t>
            </a:r>
            <a:endParaRPr lang="ko-KR" altLang="en-US" sz="2800" dirty="0"/>
          </a:p>
        </p:txBody>
      </p:sp>
      <p:sp>
        <p:nvSpPr>
          <p:cNvPr id="51" name="TextBox 50"/>
          <p:cNvSpPr txBox="1"/>
          <p:nvPr/>
        </p:nvSpPr>
        <p:spPr>
          <a:xfrm>
            <a:off x="2918789" y="3475610"/>
            <a:ext cx="1905001" cy="523220"/>
          </a:xfrm>
          <a:prstGeom prst="rect">
            <a:avLst/>
          </a:prstGeom>
          <a:noFill/>
        </p:spPr>
        <p:txBody>
          <a:bodyPr wrap="square" rtlCol="0">
            <a:spAutoFit/>
          </a:bodyPr>
          <a:lstStyle/>
          <a:p>
            <a:r>
              <a:rPr lang="en-US" altLang="ko-KR" sz="2800" dirty="0"/>
              <a:t>1</a:t>
            </a:r>
            <a:r>
              <a:rPr lang="en-US" altLang="ko-KR" sz="2800" dirty="0" smtClean="0"/>
              <a:t>-simplex</a:t>
            </a:r>
            <a:endParaRPr lang="ko-KR" altLang="en-US" sz="2800" dirty="0"/>
          </a:p>
        </p:txBody>
      </p:sp>
      <p:sp>
        <p:nvSpPr>
          <p:cNvPr id="52" name="TextBox 51"/>
          <p:cNvSpPr txBox="1"/>
          <p:nvPr/>
        </p:nvSpPr>
        <p:spPr>
          <a:xfrm>
            <a:off x="5840063" y="3475610"/>
            <a:ext cx="1905001" cy="523220"/>
          </a:xfrm>
          <a:prstGeom prst="rect">
            <a:avLst/>
          </a:prstGeom>
          <a:noFill/>
        </p:spPr>
        <p:txBody>
          <a:bodyPr wrap="square" rtlCol="0">
            <a:spAutoFit/>
          </a:bodyPr>
          <a:lstStyle/>
          <a:p>
            <a:r>
              <a:rPr lang="en-US" altLang="ko-KR" sz="2800" dirty="0" smtClean="0"/>
              <a:t>2-simplex</a:t>
            </a:r>
            <a:endParaRPr lang="ko-KR" altLang="en-US" sz="2800" dirty="0"/>
          </a:p>
        </p:txBody>
      </p:sp>
      <p:sp>
        <p:nvSpPr>
          <p:cNvPr id="53" name="TextBox 52"/>
          <p:cNvSpPr txBox="1"/>
          <p:nvPr/>
        </p:nvSpPr>
        <p:spPr>
          <a:xfrm>
            <a:off x="8888889" y="3475610"/>
            <a:ext cx="1905001" cy="523220"/>
          </a:xfrm>
          <a:prstGeom prst="rect">
            <a:avLst/>
          </a:prstGeom>
          <a:noFill/>
        </p:spPr>
        <p:txBody>
          <a:bodyPr wrap="square" rtlCol="0">
            <a:spAutoFit/>
          </a:bodyPr>
          <a:lstStyle/>
          <a:p>
            <a:r>
              <a:rPr lang="en-US" altLang="ko-KR" sz="2800" dirty="0"/>
              <a:t>3</a:t>
            </a:r>
            <a:r>
              <a:rPr lang="en-US" altLang="ko-KR" sz="2800" dirty="0" smtClean="0"/>
              <a:t>-simplex</a:t>
            </a:r>
            <a:endParaRPr lang="ko-KR" altLang="en-US" sz="2800" dirty="0"/>
          </a:p>
        </p:txBody>
      </p:sp>
    </p:spTree>
    <p:extLst>
      <p:ext uri="{BB962C8B-B14F-4D97-AF65-F5344CB8AC3E}">
        <p14:creationId xmlns:p14="http://schemas.microsoft.com/office/powerpoint/2010/main" val="216896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sp>
        <p:nvSpPr>
          <p:cNvPr id="4" name="타원 3"/>
          <p:cNvSpPr/>
          <p:nvPr/>
        </p:nvSpPr>
        <p:spPr>
          <a:xfrm>
            <a:off x="1282147" y="3081136"/>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3223591" y="3081135"/>
            <a:ext cx="1295399" cy="168966"/>
            <a:chOff x="3223591" y="3081135"/>
            <a:chExt cx="1295399" cy="168966"/>
          </a:xfrm>
        </p:grpSpPr>
        <p:sp>
          <p:nvSpPr>
            <p:cNvPr id="6" name="타원 5"/>
            <p:cNvSpPr/>
            <p:nvPr/>
          </p:nvSpPr>
          <p:spPr>
            <a:xfrm>
              <a:off x="3223591" y="3081136"/>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4350025" y="3081135"/>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a:stCxn id="6" idx="6"/>
              <a:endCxn id="7" idx="2"/>
            </p:cNvCxnSpPr>
            <p:nvPr/>
          </p:nvCxnSpPr>
          <p:spPr>
            <a:xfrm flipV="1">
              <a:off x="3392556" y="3165618"/>
              <a:ext cx="95746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그룹 48"/>
          <p:cNvGrpSpPr/>
          <p:nvPr/>
        </p:nvGrpSpPr>
        <p:grpSpPr>
          <a:xfrm>
            <a:off x="6060383" y="2251217"/>
            <a:ext cx="1295399" cy="1003852"/>
            <a:chOff x="6291469" y="3607904"/>
            <a:chExt cx="1295399" cy="1003852"/>
          </a:xfrm>
        </p:grpSpPr>
        <p:sp>
          <p:nvSpPr>
            <p:cNvPr id="11" name="타원 10"/>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7417903" y="44427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p:cNvCxnSpPr>
              <a:stCxn id="11" idx="6"/>
              <a:endCxn id="12" idx="2"/>
            </p:cNvCxnSpPr>
            <p:nvPr/>
          </p:nvCxnSpPr>
          <p:spPr>
            <a:xfrm flipV="1">
              <a:off x="6460434" y="4527273"/>
              <a:ext cx="95746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타원 13"/>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6854685" y="360790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연결선 15"/>
            <p:cNvCxnSpPr>
              <a:endCxn id="15" idx="3"/>
            </p:cNvCxnSpPr>
            <p:nvPr/>
          </p:nvCxnSpPr>
          <p:spPr>
            <a:xfrm flipV="1">
              <a:off x="6375951" y="3752125"/>
              <a:ext cx="503478" cy="7329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a:stCxn id="12" idx="1"/>
              <a:endCxn id="15" idx="5"/>
            </p:cNvCxnSpPr>
            <p:nvPr/>
          </p:nvCxnSpPr>
          <p:spPr>
            <a:xfrm flipH="1" flipV="1">
              <a:off x="6998906" y="3752125"/>
              <a:ext cx="443741" cy="715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그룹 47"/>
          <p:cNvGrpSpPr/>
          <p:nvPr/>
        </p:nvGrpSpPr>
        <p:grpSpPr>
          <a:xfrm>
            <a:off x="8955152" y="1692606"/>
            <a:ext cx="1542221" cy="1779104"/>
            <a:chOff x="9082710" y="3657702"/>
            <a:chExt cx="1542221" cy="1779104"/>
          </a:xfrm>
        </p:grpSpPr>
        <p:cxnSp>
          <p:nvCxnSpPr>
            <p:cNvPr id="32" name="직선 연결선 31"/>
            <p:cNvCxnSpPr/>
            <p:nvPr/>
          </p:nvCxnSpPr>
          <p:spPr>
            <a:xfrm flipH="1">
              <a:off x="9144000" y="3692388"/>
              <a:ext cx="699051" cy="1138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9144001" y="4830417"/>
              <a:ext cx="824947" cy="5565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9968948" y="4711148"/>
              <a:ext cx="576469" cy="6758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H="1" flipV="1">
              <a:off x="9843051" y="3692387"/>
              <a:ext cx="702366" cy="1018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flipH="1">
              <a:off x="9153938" y="4711148"/>
              <a:ext cx="1391479" cy="11926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9838083" y="3742185"/>
              <a:ext cx="130865" cy="16448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타원 43"/>
            <p:cNvSpPr/>
            <p:nvPr/>
          </p:nvSpPr>
          <p:spPr>
            <a:xfrm>
              <a:off x="9758569" y="3657702"/>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9082710" y="474593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10455966" y="46390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9889434" y="526784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p:cNvSpPr txBox="1"/>
          <p:nvPr/>
        </p:nvSpPr>
        <p:spPr>
          <a:xfrm>
            <a:off x="490329" y="3475610"/>
            <a:ext cx="1905001" cy="523220"/>
          </a:xfrm>
          <a:prstGeom prst="rect">
            <a:avLst/>
          </a:prstGeom>
          <a:noFill/>
        </p:spPr>
        <p:txBody>
          <a:bodyPr wrap="square" rtlCol="0">
            <a:spAutoFit/>
          </a:bodyPr>
          <a:lstStyle/>
          <a:p>
            <a:r>
              <a:rPr lang="en-US" altLang="ko-KR" sz="2800" dirty="0" smtClean="0"/>
              <a:t>0-simplex</a:t>
            </a:r>
            <a:endParaRPr lang="ko-KR" altLang="en-US" sz="2800" dirty="0"/>
          </a:p>
        </p:txBody>
      </p:sp>
      <p:sp>
        <p:nvSpPr>
          <p:cNvPr id="51" name="TextBox 50"/>
          <p:cNvSpPr txBox="1"/>
          <p:nvPr/>
        </p:nvSpPr>
        <p:spPr>
          <a:xfrm>
            <a:off x="2918789" y="3475610"/>
            <a:ext cx="1905001" cy="523220"/>
          </a:xfrm>
          <a:prstGeom prst="rect">
            <a:avLst/>
          </a:prstGeom>
          <a:noFill/>
        </p:spPr>
        <p:txBody>
          <a:bodyPr wrap="square" rtlCol="0">
            <a:spAutoFit/>
          </a:bodyPr>
          <a:lstStyle/>
          <a:p>
            <a:r>
              <a:rPr lang="en-US" altLang="ko-KR" sz="2800" dirty="0"/>
              <a:t>1</a:t>
            </a:r>
            <a:r>
              <a:rPr lang="en-US" altLang="ko-KR" sz="2800" dirty="0" smtClean="0"/>
              <a:t>-simplex</a:t>
            </a:r>
            <a:endParaRPr lang="ko-KR" altLang="en-US" sz="2800" dirty="0"/>
          </a:p>
        </p:txBody>
      </p:sp>
      <p:sp>
        <p:nvSpPr>
          <p:cNvPr id="52" name="TextBox 51"/>
          <p:cNvSpPr txBox="1"/>
          <p:nvPr/>
        </p:nvSpPr>
        <p:spPr>
          <a:xfrm>
            <a:off x="5840063" y="3475610"/>
            <a:ext cx="1905001" cy="523220"/>
          </a:xfrm>
          <a:prstGeom prst="rect">
            <a:avLst/>
          </a:prstGeom>
          <a:noFill/>
        </p:spPr>
        <p:txBody>
          <a:bodyPr wrap="square" rtlCol="0">
            <a:spAutoFit/>
          </a:bodyPr>
          <a:lstStyle/>
          <a:p>
            <a:r>
              <a:rPr lang="en-US" altLang="ko-KR" sz="2800" dirty="0" smtClean="0"/>
              <a:t>2-simplex</a:t>
            </a:r>
            <a:endParaRPr lang="ko-KR" altLang="en-US" sz="2800" dirty="0"/>
          </a:p>
        </p:txBody>
      </p:sp>
      <p:sp>
        <p:nvSpPr>
          <p:cNvPr id="53" name="TextBox 52"/>
          <p:cNvSpPr txBox="1"/>
          <p:nvPr/>
        </p:nvSpPr>
        <p:spPr>
          <a:xfrm>
            <a:off x="8888889" y="3475610"/>
            <a:ext cx="1905001" cy="523220"/>
          </a:xfrm>
          <a:prstGeom prst="rect">
            <a:avLst/>
          </a:prstGeom>
          <a:noFill/>
        </p:spPr>
        <p:txBody>
          <a:bodyPr wrap="square" rtlCol="0">
            <a:spAutoFit/>
          </a:bodyPr>
          <a:lstStyle/>
          <a:p>
            <a:r>
              <a:rPr lang="en-US" altLang="ko-KR" sz="2800" dirty="0"/>
              <a:t>3</a:t>
            </a:r>
            <a:r>
              <a:rPr lang="en-US" altLang="ko-KR" sz="2800" dirty="0" smtClean="0"/>
              <a:t>-simplex</a:t>
            </a:r>
            <a:endParaRPr lang="ko-KR" altLang="en-US" sz="2800" dirty="0"/>
          </a:p>
        </p:txBody>
      </p:sp>
      <p:cxnSp>
        <p:nvCxnSpPr>
          <p:cNvPr id="31" name="직선 연결선 30"/>
          <p:cNvCxnSpPr/>
          <p:nvPr/>
        </p:nvCxnSpPr>
        <p:spPr>
          <a:xfrm flipV="1">
            <a:off x="4816282" y="5357971"/>
            <a:ext cx="1067683" cy="811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그룹 32"/>
          <p:cNvGrpSpPr/>
          <p:nvPr/>
        </p:nvGrpSpPr>
        <p:grpSpPr>
          <a:xfrm>
            <a:off x="3677467" y="5504522"/>
            <a:ext cx="1227484" cy="725658"/>
            <a:chOff x="6291469" y="3607904"/>
            <a:chExt cx="1295399" cy="1003852"/>
          </a:xfrm>
        </p:grpSpPr>
        <p:sp>
          <p:nvSpPr>
            <p:cNvPr id="35" name="타원 34"/>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7417903" y="44427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연결선 38"/>
            <p:cNvCxnSpPr>
              <a:stCxn id="35" idx="6"/>
              <a:endCxn id="37" idx="2"/>
            </p:cNvCxnSpPr>
            <p:nvPr/>
          </p:nvCxnSpPr>
          <p:spPr>
            <a:xfrm flipV="1">
              <a:off x="6460434" y="4527273"/>
              <a:ext cx="95746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타원 40"/>
            <p:cNvSpPr/>
            <p:nvPr/>
          </p:nvSpPr>
          <p:spPr>
            <a:xfrm>
              <a:off x="6291469" y="444279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6854685" y="360790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4" name="직선 연결선 53"/>
            <p:cNvCxnSpPr>
              <a:endCxn id="43" idx="3"/>
            </p:cNvCxnSpPr>
            <p:nvPr/>
          </p:nvCxnSpPr>
          <p:spPr>
            <a:xfrm flipV="1">
              <a:off x="6375951" y="3752125"/>
              <a:ext cx="503478" cy="7329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a:stCxn id="37" idx="1"/>
              <a:endCxn id="43" idx="5"/>
            </p:cNvCxnSpPr>
            <p:nvPr/>
          </p:nvCxnSpPr>
          <p:spPr>
            <a:xfrm flipH="1" flipV="1">
              <a:off x="6998906" y="3752125"/>
              <a:ext cx="443741" cy="715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그룹 55"/>
          <p:cNvGrpSpPr/>
          <p:nvPr/>
        </p:nvGrpSpPr>
        <p:grpSpPr>
          <a:xfrm>
            <a:off x="2855835" y="4451076"/>
            <a:ext cx="1542221" cy="1779104"/>
            <a:chOff x="9082710" y="3657702"/>
            <a:chExt cx="1542221" cy="1779104"/>
          </a:xfrm>
        </p:grpSpPr>
        <p:cxnSp>
          <p:nvCxnSpPr>
            <p:cNvPr id="57" name="직선 연결선 56"/>
            <p:cNvCxnSpPr/>
            <p:nvPr/>
          </p:nvCxnSpPr>
          <p:spPr>
            <a:xfrm flipH="1">
              <a:off x="9144000" y="3692388"/>
              <a:ext cx="699051" cy="1138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a:off x="9144001" y="4830417"/>
              <a:ext cx="824947" cy="5565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flipV="1">
              <a:off x="9968948" y="4711148"/>
              <a:ext cx="576469" cy="6758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H="1" flipV="1">
              <a:off x="9843051" y="3692387"/>
              <a:ext cx="702366" cy="1018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H="1">
              <a:off x="9153938" y="4711148"/>
              <a:ext cx="1391479" cy="11926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직선 연결선 61"/>
            <p:cNvCxnSpPr/>
            <p:nvPr/>
          </p:nvCxnSpPr>
          <p:spPr>
            <a:xfrm>
              <a:off x="9838083" y="3742185"/>
              <a:ext cx="130865" cy="16448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타원 62"/>
            <p:cNvSpPr/>
            <p:nvPr/>
          </p:nvSpPr>
          <p:spPr>
            <a:xfrm>
              <a:off x="9758569" y="3657702"/>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a:off x="9082710" y="4745934"/>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p:cNvSpPr/>
            <p:nvPr/>
          </p:nvSpPr>
          <p:spPr>
            <a:xfrm>
              <a:off x="10455966" y="463909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p:cNvSpPr/>
            <p:nvPr/>
          </p:nvSpPr>
          <p:spPr>
            <a:xfrm>
              <a:off x="9889434" y="5267841"/>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7" name="타원 66"/>
          <p:cNvSpPr/>
          <p:nvPr/>
        </p:nvSpPr>
        <p:spPr>
          <a:xfrm>
            <a:off x="5777115" y="5296903"/>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6086056" y="5119775"/>
            <a:ext cx="3265005" cy="523220"/>
          </a:xfrm>
          <a:prstGeom prst="rect">
            <a:avLst/>
          </a:prstGeom>
          <a:noFill/>
        </p:spPr>
        <p:txBody>
          <a:bodyPr wrap="square" rtlCol="0">
            <a:spAutoFit/>
          </a:bodyPr>
          <a:lstStyle/>
          <a:p>
            <a:r>
              <a:rPr lang="en-US" altLang="ko-KR" sz="2800" dirty="0" smtClean="0"/>
              <a:t>Simplicial Complex</a:t>
            </a:r>
            <a:endParaRPr lang="ko-KR" altLang="en-US" sz="2800" dirty="0"/>
          </a:p>
        </p:txBody>
      </p:sp>
      <p:sp>
        <p:nvSpPr>
          <p:cNvPr id="69" name="타원 68"/>
          <p:cNvSpPr/>
          <p:nvPr/>
        </p:nvSpPr>
        <p:spPr>
          <a:xfrm>
            <a:off x="4948851" y="4950810"/>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6098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2. Theoretical Foundations for UMAP</a:t>
            </a:r>
          </a:p>
        </p:txBody>
      </p:sp>
      <p:sp>
        <p:nvSpPr>
          <p:cNvPr id="4" name="타원 3"/>
          <p:cNvSpPr/>
          <p:nvPr/>
        </p:nvSpPr>
        <p:spPr>
          <a:xfrm>
            <a:off x="1282147" y="3081136"/>
            <a:ext cx="168965" cy="1689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p:cNvSpPr txBox="1"/>
          <p:nvPr/>
        </p:nvSpPr>
        <p:spPr>
          <a:xfrm>
            <a:off x="490329" y="3475610"/>
            <a:ext cx="1905001" cy="523220"/>
          </a:xfrm>
          <a:prstGeom prst="rect">
            <a:avLst/>
          </a:prstGeom>
          <a:noFill/>
        </p:spPr>
        <p:txBody>
          <a:bodyPr wrap="square" rtlCol="0">
            <a:spAutoFit/>
          </a:bodyPr>
          <a:lstStyle/>
          <a:p>
            <a:r>
              <a:rPr lang="en-US" altLang="ko-KR" sz="2800" dirty="0" smtClean="0"/>
              <a:t>0-simplex</a:t>
            </a:r>
            <a:endParaRPr lang="ko-KR" altLang="en-US" sz="2800" dirty="0"/>
          </a:p>
        </p:txBody>
      </p:sp>
      <p:sp>
        <p:nvSpPr>
          <p:cNvPr id="51" name="TextBox 50"/>
          <p:cNvSpPr txBox="1"/>
          <p:nvPr/>
        </p:nvSpPr>
        <p:spPr>
          <a:xfrm>
            <a:off x="2918789" y="3475610"/>
            <a:ext cx="1905001" cy="523220"/>
          </a:xfrm>
          <a:prstGeom prst="rect">
            <a:avLst/>
          </a:prstGeom>
          <a:noFill/>
        </p:spPr>
        <p:txBody>
          <a:bodyPr wrap="square" rtlCol="0">
            <a:spAutoFit/>
          </a:bodyPr>
          <a:lstStyle/>
          <a:p>
            <a:r>
              <a:rPr lang="en-US" altLang="ko-KR" sz="2800" dirty="0"/>
              <a:t>1</a:t>
            </a:r>
            <a:r>
              <a:rPr lang="en-US" altLang="ko-KR" sz="2800" dirty="0" smtClean="0"/>
              <a:t>-simplex</a:t>
            </a:r>
            <a:endParaRPr lang="ko-KR" altLang="en-US" sz="2800" dirty="0"/>
          </a:p>
        </p:txBody>
      </p:sp>
      <p:sp>
        <p:nvSpPr>
          <p:cNvPr id="52" name="TextBox 51"/>
          <p:cNvSpPr txBox="1"/>
          <p:nvPr/>
        </p:nvSpPr>
        <p:spPr>
          <a:xfrm>
            <a:off x="5840063" y="3475610"/>
            <a:ext cx="1905001" cy="523220"/>
          </a:xfrm>
          <a:prstGeom prst="rect">
            <a:avLst/>
          </a:prstGeom>
          <a:noFill/>
        </p:spPr>
        <p:txBody>
          <a:bodyPr wrap="square" rtlCol="0">
            <a:spAutoFit/>
          </a:bodyPr>
          <a:lstStyle/>
          <a:p>
            <a:r>
              <a:rPr lang="en-US" altLang="ko-KR" sz="2800" dirty="0" smtClean="0"/>
              <a:t>2-simplex</a:t>
            </a:r>
            <a:endParaRPr lang="ko-KR" altLang="en-US" sz="2800" dirty="0"/>
          </a:p>
        </p:txBody>
      </p:sp>
      <p:sp>
        <p:nvSpPr>
          <p:cNvPr id="53" name="TextBox 52"/>
          <p:cNvSpPr txBox="1"/>
          <p:nvPr/>
        </p:nvSpPr>
        <p:spPr>
          <a:xfrm>
            <a:off x="8888889" y="3475610"/>
            <a:ext cx="1905001" cy="523220"/>
          </a:xfrm>
          <a:prstGeom prst="rect">
            <a:avLst/>
          </a:prstGeom>
          <a:noFill/>
        </p:spPr>
        <p:txBody>
          <a:bodyPr wrap="square" rtlCol="0">
            <a:spAutoFit/>
          </a:bodyPr>
          <a:lstStyle/>
          <a:p>
            <a:r>
              <a:rPr lang="en-US" altLang="ko-KR" sz="2800" dirty="0"/>
              <a:t>3</a:t>
            </a:r>
            <a:r>
              <a:rPr lang="en-US" altLang="ko-KR" sz="2800" dirty="0" smtClean="0"/>
              <a:t>-simplex</a:t>
            </a:r>
            <a:endParaRPr lang="ko-KR" altLang="en-US" sz="2800" dirty="0"/>
          </a:p>
        </p:txBody>
      </p:sp>
      <p:sp>
        <p:nvSpPr>
          <p:cNvPr id="68" name="TextBox 67"/>
          <p:cNvSpPr txBox="1"/>
          <p:nvPr/>
        </p:nvSpPr>
        <p:spPr>
          <a:xfrm>
            <a:off x="6086056" y="5119775"/>
            <a:ext cx="3265005" cy="523220"/>
          </a:xfrm>
          <a:prstGeom prst="rect">
            <a:avLst/>
          </a:prstGeom>
          <a:noFill/>
        </p:spPr>
        <p:txBody>
          <a:bodyPr wrap="square" rtlCol="0">
            <a:spAutoFit/>
          </a:bodyPr>
          <a:lstStyle/>
          <a:p>
            <a:r>
              <a:rPr lang="en-US" altLang="ko-KR" sz="2800" dirty="0" smtClean="0"/>
              <a:t>Simplicial Complex</a:t>
            </a:r>
            <a:endParaRPr lang="ko-KR" altLang="en-US" sz="2800" dirty="0"/>
          </a:p>
        </p:txBody>
      </p:sp>
      <p:pic>
        <p:nvPicPr>
          <p:cNvPr id="5" name="그림 4"/>
          <p:cNvPicPr>
            <a:picLocks noChangeAspect="1"/>
          </p:cNvPicPr>
          <p:nvPr/>
        </p:nvPicPr>
        <p:blipFill>
          <a:blip r:embed="rId2"/>
          <a:stretch>
            <a:fillRect/>
          </a:stretch>
        </p:blipFill>
        <p:spPr>
          <a:xfrm>
            <a:off x="972586" y="2698013"/>
            <a:ext cx="752475" cy="723900"/>
          </a:xfrm>
          <a:prstGeom prst="rect">
            <a:avLst/>
          </a:prstGeom>
        </p:spPr>
      </p:pic>
      <p:pic>
        <p:nvPicPr>
          <p:cNvPr id="8" name="그림 7"/>
          <p:cNvPicPr>
            <a:picLocks noChangeAspect="1"/>
          </p:cNvPicPr>
          <p:nvPr/>
        </p:nvPicPr>
        <p:blipFill>
          <a:blip r:embed="rId3"/>
          <a:stretch>
            <a:fillRect/>
          </a:stretch>
        </p:blipFill>
        <p:spPr>
          <a:xfrm>
            <a:off x="3271609" y="2641966"/>
            <a:ext cx="1047750" cy="714375"/>
          </a:xfrm>
          <a:prstGeom prst="rect">
            <a:avLst/>
          </a:prstGeom>
        </p:spPr>
      </p:pic>
      <p:pic>
        <p:nvPicPr>
          <p:cNvPr id="10" name="그림 9"/>
          <p:cNvPicPr>
            <a:picLocks noChangeAspect="1"/>
          </p:cNvPicPr>
          <p:nvPr/>
        </p:nvPicPr>
        <p:blipFill>
          <a:blip r:embed="rId4"/>
          <a:stretch>
            <a:fillRect/>
          </a:stretch>
        </p:blipFill>
        <p:spPr>
          <a:xfrm>
            <a:off x="5946080" y="2564192"/>
            <a:ext cx="1314450" cy="752475"/>
          </a:xfrm>
          <a:prstGeom prst="rect">
            <a:avLst/>
          </a:prstGeom>
        </p:spPr>
      </p:pic>
      <p:pic>
        <p:nvPicPr>
          <p:cNvPr id="17" name="그림 16"/>
          <p:cNvPicPr>
            <a:picLocks noChangeAspect="1"/>
          </p:cNvPicPr>
          <p:nvPr/>
        </p:nvPicPr>
        <p:blipFill>
          <a:blip r:embed="rId5"/>
          <a:stretch>
            <a:fillRect/>
          </a:stretch>
        </p:blipFill>
        <p:spPr>
          <a:xfrm>
            <a:off x="8888889" y="2641966"/>
            <a:ext cx="1676400" cy="704850"/>
          </a:xfrm>
          <a:prstGeom prst="rect">
            <a:avLst/>
          </a:prstGeom>
        </p:spPr>
      </p:pic>
      <p:pic>
        <p:nvPicPr>
          <p:cNvPr id="18" name="그림 17"/>
          <p:cNvPicPr>
            <a:picLocks noChangeAspect="1"/>
          </p:cNvPicPr>
          <p:nvPr/>
        </p:nvPicPr>
        <p:blipFill>
          <a:blip r:embed="rId6"/>
          <a:stretch>
            <a:fillRect/>
          </a:stretch>
        </p:blipFill>
        <p:spPr>
          <a:xfrm>
            <a:off x="678755" y="4916977"/>
            <a:ext cx="5267325" cy="866775"/>
          </a:xfrm>
          <a:prstGeom prst="rect">
            <a:avLst/>
          </a:prstGeom>
        </p:spPr>
      </p:pic>
    </p:spTree>
    <p:extLst>
      <p:ext uri="{BB962C8B-B14F-4D97-AF65-F5344CB8AC3E}">
        <p14:creationId xmlns:p14="http://schemas.microsoft.com/office/powerpoint/2010/main" val="93083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782</Words>
  <Application>Microsoft Office PowerPoint</Application>
  <PresentationFormat>와이드스크린</PresentationFormat>
  <Paragraphs>210</Paragraphs>
  <Slides>53</Slides>
  <Notes>15</Notes>
  <HiddenSlides>10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53</vt:i4>
      </vt:variant>
    </vt:vector>
  </HeadingPairs>
  <TitlesOfParts>
    <vt:vector size="57" baseType="lpstr">
      <vt:lpstr>맑은 고딕</vt:lpstr>
      <vt:lpstr>Arial</vt:lpstr>
      <vt:lpstr>Cambria Math</vt:lpstr>
      <vt:lpstr>Office 테마</vt:lpstr>
      <vt:lpstr>UMAP: Uniform Manifold Approximation and Projection for Dimension Reduction </vt:lpstr>
      <vt:lpstr>Contents</vt:lpstr>
      <vt:lpstr>1. Introduction</vt:lpstr>
      <vt:lpstr>1. Introduction</vt:lpstr>
      <vt:lpstr>1. Introduction</vt:lpstr>
      <vt:lpstr>1. Introduction</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2. Theoretical Foundations for UMAP</vt:lpstr>
      <vt:lpstr>3. A Computational View of UMAP</vt:lpstr>
      <vt:lpstr>3. A Computational View of UMAP</vt:lpstr>
      <vt:lpstr>3. A Computational View of UMAP</vt:lpstr>
      <vt:lpstr>3. A Computational View of UMAP</vt:lpstr>
      <vt:lpstr>3. A Computational View of UMAP</vt:lpstr>
      <vt:lpstr>3. A Computational View of UMAP</vt:lpstr>
      <vt:lpstr>3. A Computational View of UMAP</vt:lpstr>
      <vt:lpstr>3. A Computational View of UMAP</vt:lpstr>
      <vt:lpstr>3. A Computational View of UMAP</vt:lpstr>
      <vt:lpstr>4. Implementation</vt:lpstr>
      <vt:lpstr>4. Implementation</vt:lpstr>
      <vt:lpstr>4. Implementation</vt:lpstr>
      <vt:lpstr>4. Implementation</vt:lpstr>
      <vt:lpstr>4. Implementation</vt:lpstr>
      <vt:lpstr>4. Implementation</vt:lpstr>
      <vt:lpstr>4. Implementation</vt:lpstr>
      <vt:lpstr>4. Implementation</vt:lpstr>
      <vt:lpstr>4. Hyper-parameters</vt:lpstr>
      <vt:lpstr>4. Hyper-parameters</vt:lpstr>
      <vt:lpstr>4. Hyper-parameters</vt:lpstr>
      <vt:lpstr>5. Practical Efficacy</vt:lpstr>
      <vt:lpstr>5. Practical Efficacy</vt:lpstr>
      <vt:lpstr>PowerPoint 프레젠테이션</vt:lpstr>
      <vt:lpstr>5. Practical Efficacy</vt:lpstr>
      <vt:lpstr>5. Practical Efficacy</vt:lpstr>
      <vt:lpstr>5. Practical Efficacy</vt:lpstr>
      <vt:lpstr>5. Practical Efficacy</vt:lpstr>
      <vt:lpstr>5. Practical Efficacy</vt:lpstr>
      <vt:lpstr>6. Weakness</vt:lpstr>
      <vt:lpstr>Thank you for your attention!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UMAP: Uniform Manifold Approximation and Projection for Dimension Reduction </dc:title>
  <dc:creator>김광우</dc:creator>
  <cp:lastModifiedBy>김광우</cp:lastModifiedBy>
  <cp:revision>64</cp:revision>
  <dcterms:created xsi:type="dcterms:W3CDTF">2021-06-23T13:54:18Z</dcterms:created>
  <dcterms:modified xsi:type="dcterms:W3CDTF">2021-06-27T08:10:55Z</dcterms:modified>
</cp:coreProperties>
</file>